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4" r:id="rId9"/>
    <p:sldId id="265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4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70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7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7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2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8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6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9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79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9125A-5069-437B-992D-474CEDD802A2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9D569-85F4-4D9D-88D0-2E1777C3A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9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br>
              <a:rPr lang="en-US" dirty="0" smtClean="0"/>
            </a:br>
            <a:r>
              <a:rPr lang="en-US" dirty="0" smtClean="0"/>
              <a:t>Shifts in Exponentials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859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/>
              <a:t>Section 4</a:t>
            </a:r>
            <a:endParaRPr lang="en-US" sz="8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479384"/>
                  </p:ext>
                </p:extLst>
              </p:nvPr>
            </p:nvGraphicFramePr>
            <p:xfrm>
              <a:off x="6923315" y="1825625"/>
              <a:ext cx="3069771" cy="3535934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764276">
                      <a:extLst>
                        <a:ext uri="{9D8B030D-6E8A-4147-A177-3AD203B41FA5}">
                          <a16:colId xmlns:a16="http://schemas.microsoft.com/office/drawing/2014/main" val="1322917358"/>
                        </a:ext>
                      </a:extLst>
                    </a:gridCol>
                    <a:gridCol w="1305495">
                      <a:extLst>
                        <a:ext uri="{9D8B030D-6E8A-4147-A177-3AD203B41FA5}">
                          <a16:colId xmlns:a16="http://schemas.microsoft.com/office/drawing/2014/main" val="580039986"/>
                        </a:ext>
                      </a:extLst>
                    </a:gridCol>
                  </a:tblGrid>
                  <a:tr h="398728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/>
                                  </a:rPr>
                                  <m:t>𝑦</m:t>
                                </m:r>
                                <m:r>
                                  <a:rPr lang="en-US" sz="3200" smtClean="0">
                                    <a:effectLst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>
                                        <a:effectLst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200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3200">
                                        <a:effectLst/>
                                      </a:rPr>
                                      <m:t>𝑥</m:t>
                                    </m:r>
                                    <m:r>
                                      <a:rPr lang="en-US" sz="3200">
                                        <a:effectLst/>
                                      </a:rPr>
                                      <m:t>−3)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968610670"/>
                      </a:ext>
                    </a:extLst>
                  </a:tr>
                  <a:tr h="501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603635263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.00012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328070298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3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504644225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289929034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5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988639980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6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57818795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479384"/>
                  </p:ext>
                </p:extLst>
              </p:nvPr>
            </p:nvGraphicFramePr>
            <p:xfrm>
              <a:off x="6923315" y="1825625"/>
              <a:ext cx="3069771" cy="3535934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764276">
                      <a:extLst>
                        <a:ext uri="{9D8B030D-6E8A-4147-A177-3AD203B41FA5}">
                          <a16:colId xmlns:a16="http://schemas.microsoft.com/office/drawing/2014/main" val="1322917358"/>
                        </a:ext>
                      </a:extLst>
                    </a:gridCol>
                    <a:gridCol w="1305495">
                      <a:extLst>
                        <a:ext uri="{9D8B030D-6E8A-4147-A177-3AD203B41FA5}">
                          <a16:colId xmlns:a16="http://schemas.microsoft.com/office/drawing/2014/main" val="580039986"/>
                        </a:ext>
                      </a:extLst>
                    </a:gridCol>
                  </a:tblGrid>
                  <a:tr h="54356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18" marR="9118" marT="0" marB="0">
                        <a:blipFill>
                          <a:blip r:embed="rId2"/>
                          <a:stretch>
                            <a:fillRect l="-198" t="-1124" r="-396" b="-59775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968610670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603635263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.00012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328070298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3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504644225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289929034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5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988639980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6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57818795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6668682"/>
                  </p:ext>
                </p:extLst>
              </p:nvPr>
            </p:nvGraphicFramePr>
            <p:xfrm>
              <a:off x="1817914" y="1825625"/>
              <a:ext cx="2823093" cy="3535934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764276">
                      <a:extLst>
                        <a:ext uri="{9D8B030D-6E8A-4147-A177-3AD203B41FA5}">
                          <a16:colId xmlns:a16="http://schemas.microsoft.com/office/drawing/2014/main" val="752693741"/>
                        </a:ext>
                      </a:extLst>
                    </a:gridCol>
                    <a:gridCol w="1058817">
                      <a:extLst>
                        <a:ext uri="{9D8B030D-6E8A-4147-A177-3AD203B41FA5}">
                          <a16:colId xmlns:a16="http://schemas.microsoft.com/office/drawing/2014/main" val="2805186921"/>
                        </a:ext>
                      </a:extLst>
                    </a:gridCol>
                  </a:tblGrid>
                  <a:tr h="398728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>
                                    <a:effectLst/>
                                  </a:rPr>
                                  <m:t>𝑦</m:t>
                                </m:r>
                                <m:r>
                                  <a:rPr lang="en-US" sz="3200">
                                    <a:effectLst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>
                                        <a:effectLst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200">
                                        <a:effectLst/>
                                      </a:rPr>
                                      <m:t>(</m:t>
                                    </m:r>
                                    <m:r>
                                      <a:rPr lang="en-US" sz="3200">
                                        <a:effectLst/>
                                      </a:rPr>
                                      <m:t>𝑥</m:t>
                                    </m:r>
                                    <m:r>
                                      <a:rPr lang="en-US" sz="3200">
                                        <a:effectLst/>
                                      </a:rPr>
                                      <m:t>+3)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>
                            <a:effectLst/>
                          </a:endParaRPr>
                        </a:p>
                      </a:txBody>
                      <a:tcPr marL="9118" marR="9118" marT="0" marB="0"/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12157" marR="12157" marT="6078" marB="6078"/>
                    </a:tc>
                    <a:extLst>
                      <a:ext uri="{0D108BD9-81ED-4DB2-BD59-A6C34878D82A}">
                        <a16:rowId xmlns:a16="http://schemas.microsoft.com/office/drawing/2014/main" val="963510964"/>
                      </a:ext>
                    </a:extLst>
                  </a:tr>
                  <a:tr h="5013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856189398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.0078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422287892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-3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3318008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485710545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975271244"/>
                      </a:ext>
                    </a:extLst>
                  </a:tr>
                  <a:tr h="39872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86927309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6668682"/>
                  </p:ext>
                </p:extLst>
              </p:nvPr>
            </p:nvGraphicFramePr>
            <p:xfrm>
              <a:off x="1817914" y="1825625"/>
              <a:ext cx="2823093" cy="3535934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764276">
                      <a:extLst>
                        <a:ext uri="{9D8B030D-6E8A-4147-A177-3AD203B41FA5}">
                          <a16:colId xmlns:a16="http://schemas.microsoft.com/office/drawing/2014/main" val="752693741"/>
                        </a:ext>
                      </a:extLst>
                    </a:gridCol>
                    <a:gridCol w="1058817">
                      <a:extLst>
                        <a:ext uri="{9D8B030D-6E8A-4147-A177-3AD203B41FA5}">
                          <a16:colId xmlns:a16="http://schemas.microsoft.com/office/drawing/2014/main" val="2805186921"/>
                        </a:ext>
                      </a:extLst>
                    </a:gridCol>
                  </a:tblGrid>
                  <a:tr h="543560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18" marR="9118" marT="0" marB="0">
                        <a:blipFill>
                          <a:blip r:embed="rId3"/>
                          <a:stretch>
                            <a:fillRect l="-216" t="-1124" r="-431" b="-59775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12157" marR="12157" marT="6078" marB="6078"/>
                    </a:tc>
                    <a:extLst>
                      <a:ext uri="{0D108BD9-81ED-4DB2-BD59-A6C34878D82A}">
                        <a16:rowId xmlns:a16="http://schemas.microsoft.com/office/drawing/2014/main" val="963510964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856189398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.0078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422287892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-3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3318008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485710545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975271244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86927309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90034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645498"/>
              </p:ext>
            </p:extLst>
          </p:nvPr>
        </p:nvGraphicFramePr>
        <p:xfrm>
          <a:off x="0" y="5501423"/>
          <a:ext cx="12192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6628">
                  <a:extLst>
                    <a:ext uri="{9D8B030D-6E8A-4147-A177-3AD203B41FA5}">
                      <a16:colId xmlns:a16="http://schemas.microsoft.com/office/drawing/2014/main" val="2690973840"/>
                    </a:ext>
                  </a:extLst>
                </a:gridCol>
                <a:gridCol w="4452686">
                  <a:extLst>
                    <a:ext uri="{9D8B030D-6E8A-4147-A177-3AD203B41FA5}">
                      <a16:colId xmlns:a16="http://schemas.microsoft.com/office/drawing/2014/main" val="2739962766"/>
                    </a:ext>
                  </a:extLst>
                </a:gridCol>
                <a:gridCol w="4452686">
                  <a:extLst>
                    <a:ext uri="{9D8B030D-6E8A-4147-A177-3AD203B41FA5}">
                      <a16:colId xmlns:a16="http://schemas.microsoft.com/office/drawing/2014/main" val="2493014882"/>
                    </a:ext>
                  </a:extLst>
                </a:gridCol>
              </a:tblGrid>
              <a:tr h="612974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Shift Variable</a:t>
                      </a:r>
                    </a:p>
                    <a:p>
                      <a:pPr algn="ctr"/>
                      <a:r>
                        <a:rPr lang="en-US" sz="3600" dirty="0" smtClean="0"/>
                        <a:t>h</a:t>
                      </a:r>
                      <a:endParaRPr lang="en-US" sz="3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Positive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Negative</a:t>
                      </a:r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1375522"/>
                  </a:ext>
                </a:extLst>
              </a:tr>
              <a:tr h="612974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Horizontal Shift Right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Horizontal Shift Left</a:t>
                      </a:r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024399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2352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0" y="1047413"/>
                <a:ext cx="2240280" cy="2339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152352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effectLst/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Parent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kumimoji="0" lang="en-US" altLang="en-US" sz="2800" b="0" i="1" u="none" strike="noStrike" cap="none" normalizeH="0" baseline="0" dirty="0" smtClean="0">
                  <a:ln>
                    <a:noFill/>
                  </a:ln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+3</m:t>
                          </m:r>
                        </m:sup>
                      </m:sSup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047413"/>
                <a:ext cx="2240280" cy="2339053"/>
              </a:xfrm>
              <a:prstGeom prst="rect">
                <a:avLst/>
              </a:prstGeom>
              <a:blipFill>
                <a:blip r:embed="rId2"/>
                <a:stretch>
                  <a:fillRect l="-95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280" y="457200"/>
            <a:ext cx="8134272" cy="445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99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7931" y="5718147"/>
                <a:ext cx="4032834" cy="75187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sz="4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8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800" b="0" i="1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4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931" y="5718147"/>
                <a:ext cx="4032834" cy="75187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723264" y="2289574"/>
                <a:ext cx="252626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𝑚𝑥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264" y="2289574"/>
                <a:ext cx="2526268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16021" y="2276510"/>
                <a:ext cx="2671051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𝐴𝑥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𝐵𝑦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6021" y="2276510"/>
                <a:ext cx="2671051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2843398" y="192024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Slope Intercept Form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08547" y="192024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Standard Form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56415" y="457200"/>
            <a:ext cx="5246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Liner Equations</a:t>
            </a:r>
            <a:endParaRPr lang="en-US" sz="4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141856" y="3779632"/>
            <a:ext cx="59526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Exponential Equations</a:t>
            </a:r>
            <a:endParaRPr lang="en-US" sz="4800" b="1" dirty="0"/>
          </a:p>
        </p:txBody>
      </p:sp>
      <p:cxnSp>
        <p:nvCxnSpPr>
          <p:cNvPr id="12" name="Straight Arrow Connector 11"/>
          <p:cNvCxnSpPr>
            <a:stCxn id="9" idx="2"/>
            <a:endCxn id="7" idx="0"/>
          </p:cNvCxnSpPr>
          <p:nvPr/>
        </p:nvCxnSpPr>
        <p:spPr>
          <a:xfrm flipH="1">
            <a:off x="3986398" y="1288197"/>
            <a:ext cx="2093475" cy="63204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9" idx="2"/>
            <a:endCxn id="8" idx="0"/>
          </p:cNvCxnSpPr>
          <p:nvPr/>
        </p:nvCxnSpPr>
        <p:spPr>
          <a:xfrm>
            <a:off x="6079873" y="1288197"/>
            <a:ext cx="1871674" cy="632045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  <a:endCxn id="4" idx="0"/>
          </p:cNvCxnSpPr>
          <p:nvPr/>
        </p:nvCxnSpPr>
        <p:spPr>
          <a:xfrm flipH="1">
            <a:off x="2244348" y="4610629"/>
            <a:ext cx="3873854" cy="110751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2"/>
          </p:cNvCxnSpPr>
          <p:nvPr/>
        </p:nvCxnSpPr>
        <p:spPr>
          <a:xfrm flipH="1">
            <a:off x="6118201" y="4610629"/>
            <a:ext cx="1" cy="1107518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</p:cNvCxnSpPr>
          <p:nvPr/>
        </p:nvCxnSpPr>
        <p:spPr>
          <a:xfrm>
            <a:off x="6118202" y="4610629"/>
            <a:ext cx="4462712" cy="1241531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187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(Parent Function)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2122125"/>
                  </p:ext>
                </p:extLst>
              </p:nvPr>
            </p:nvGraphicFramePr>
            <p:xfrm>
              <a:off x="494982" y="1462088"/>
              <a:ext cx="2339658" cy="5642483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166929">
                      <a:extLst>
                        <a:ext uri="{9D8B030D-6E8A-4147-A177-3AD203B41FA5}">
                          <a16:colId xmlns:a16="http://schemas.microsoft.com/office/drawing/2014/main" val="4245272885"/>
                        </a:ext>
                      </a:extLst>
                    </a:gridCol>
                    <a:gridCol w="1172729">
                      <a:extLst>
                        <a:ext uri="{9D8B030D-6E8A-4147-A177-3AD203B41FA5}">
                          <a16:colId xmlns:a16="http://schemas.microsoft.com/office/drawing/2014/main" val="1259836189"/>
                        </a:ext>
                      </a:extLst>
                    </a:gridCol>
                  </a:tblGrid>
                  <a:tr h="3099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b="1" i="1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546623074"/>
                      </a:ext>
                    </a:extLst>
                  </a:tr>
                  <a:tr h="6210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-4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.0625</a:t>
                          </a: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3573737"/>
                      </a:ext>
                    </a:extLst>
                  </a:tr>
                  <a:tr h="6210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.25</a:t>
                          </a: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7721867"/>
                      </a:ext>
                    </a:extLst>
                  </a:tr>
                  <a:tr h="592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.5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59914372"/>
                      </a:ext>
                    </a:extLst>
                  </a:tr>
                  <a:tr h="6210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2625814"/>
                      </a:ext>
                    </a:extLst>
                  </a:tr>
                  <a:tr h="59265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30536614"/>
                      </a:ext>
                    </a:extLst>
                  </a:tr>
                  <a:tr h="6210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963904"/>
                      </a:ext>
                    </a:extLst>
                  </a:tr>
                  <a:tr h="62103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256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6548595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32122125"/>
                  </p:ext>
                </p:extLst>
              </p:nvPr>
            </p:nvGraphicFramePr>
            <p:xfrm>
              <a:off x="494982" y="1462088"/>
              <a:ext cx="2339658" cy="5113528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166929">
                      <a:extLst>
                        <a:ext uri="{9D8B030D-6E8A-4147-A177-3AD203B41FA5}">
                          <a16:colId xmlns:a16="http://schemas.microsoft.com/office/drawing/2014/main" val="4245272885"/>
                        </a:ext>
                      </a:extLst>
                    </a:gridCol>
                    <a:gridCol w="1172729">
                      <a:extLst>
                        <a:ext uri="{9D8B030D-6E8A-4147-A177-3AD203B41FA5}">
                          <a16:colId xmlns:a16="http://schemas.microsoft.com/office/drawing/2014/main" val="1259836189"/>
                        </a:ext>
                      </a:extLst>
                    </a:gridCol>
                  </a:tblGrid>
                  <a:tr h="5218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b="1" i="1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100521" t="-18605" r="-1563" b="-92441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46623074"/>
                      </a:ext>
                    </a:extLst>
                  </a:tr>
                  <a:tr h="6559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-4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.0625</a:t>
                          </a: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03573737"/>
                      </a:ext>
                    </a:extLst>
                  </a:tr>
                  <a:tr h="6559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.25</a:t>
                          </a: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717721867"/>
                      </a:ext>
                    </a:extLst>
                  </a:tr>
                  <a:tr h="6559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.5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259914372"/>
                      </a:ext>
                    </a:extLst>
                  </a:tr>
                  <a:tr h="6559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002625814"/>
                      </a:ext>
                    </a:extLst>
                  </a:tr>
                  <a:tr h="6559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930536614"/>
                      </a:ext>
                    </a:extLst>
                  </a:tr>
                  <a:tr h="6559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443963904"/>
                      </a:ext>
                    </a:extLst>
                  </a:tr>
                  <a:tr h="655955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r>
                            <a:rPr lang="en-US" sz="3200" dirty="0" smtClean="0"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256</a:t>
                          </a:r>
                          <a:endParaRPr lang="en-US" sz="40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165485959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1623314"/>
            <a:ext cx="7162800" cy="4791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04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/>
              <a:t>Section 1</a:t>
            </a:r>
            <a:endParaRPr lang="en-US" sz="8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7615203"/>
                  </p:ext>
                </p:extLst>
              </p:nvPr>
            </p:nvGraphicFramePr>
            <p:xfrm>
              <a:off x="8663941" y="1555682"/>
              <a:ext cx="3254392" cy="450514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627196">
                      <a:extLst>
                        <a:ext uri="{9D8B030D-6E8A-4147-A177-3AD203B41FA5}">
                          <a16:colId xmlns:a16="http://schemas.microsoft.com/office/drawing/2014/main" val="4284194458"/>
                        </a:ext>
                      </a:extLst>
                    </a:gridCol>
                    <a:gridCol w="1627196">
                      <a:extLst>
                        <a:ext uri="{9D8B030D-6E8A-4147-A177-3AD203B41FA5}">
                          <a16:colId xmlns:a16="http://schemas.microsoft.com/office/drawing/2014/main" val="1990087362"/>
                        </a:ext>
                      </a:extLst>
                    </a:gridCol>
                  </a:tblGrid>
                  <a:tr h="997131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ctrlPr>
                                          <a:rPr lang="en-US" sz="32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3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32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US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∙2</m:t>
                                    </m:r>
                                  </m:e>
                                  <m:sup>
                                    <m:r>
                                      <a:rPr lang="en-US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20344" marR="20344" marT="10172" marB="10172" anchor="ctr"/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20344" marR="20344" marT="10172" marB="10172"/>
                    </a:tc>
                    <a:extLst>
                      <a:ext uri="{0D108BD9-81ED-4DB2-BD59-A6C34878D82A}">
                        <a16:rowId xmlns:a16="http://schemas.microsoft.com/office/drawing/2014/main" val="2137763130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425124412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.00195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4239600960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.03125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04175000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0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755086993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170066923"/>
                      </a:ext>
                    </a:extLst>
                  </a:tr>
                  <a:tr h="7206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128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65336941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87615203"/>
                  </p:ext>
                </p:extLst>
              </p:nvPr>
            </p:nvGraphicFramePr>
            <p:xfrm>
              <a:off x="8663941" y="1555682"/>
              <a:ext cx="3254392" cy="450514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627196">
                      <a:extLst>
                        <a:ext uri="{9D8B030D-6E8A-4147-A177-3AD203B41FA5}">
                          <a16:colId xmlns:a16="http://schemas.microsoft.com/office/drawing/2014/main" val="4284194458"/>
                        </a:ext>
                      </a:extLst>
                    </a:gridCol>
                    <a:gridCol w="1627196">
                      <a:extLst>
                        <a:ext uri="{9D8B030D-6E8A-4147-A177-3AD203B41FA5}">
                          <a16:colId xmlns:a16="http://schemas.microsoft.com/office/drawing/2014/main" val="1990087362"/>
                        </a:ext>
                      </a:extLst>
                    </a:gridCol>
                  </a:tblGrid>
                  <a:tr h="997131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344" marR="20344" marT="10172" marB="10172" anchor="ctr">
                        <a:blipFill>
                          <a:blip r:embed="rId2"/>
                          <a:stretch>
                            <a:fillRect l="-187" t="-610" r="-374" b="-35365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20344" marR="20344" marT="10172" marB="10172"/>
                    </a:tc>
                    <a:extLst>
                      <a:ext uri="{0D108BD9-81ED-4DB2-BD59-A6C34878D82A}">
                        <a16:rowId xmlns:a16="http://schemas.microsoft.com/office/drawing/2014/main" val="2137763130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425124412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.00195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4239600960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.03125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04175000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0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755086993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170066923"/>
                      </a:ext>
                    </a:extLst>
                  </a:tr>
                  <a:tr h="7206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128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65336941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3213168"/>
                  </p:ext>
                </p:extLst>
              </p:nvPr>
            </p:nvGraphicFramePr>
            <p:xfrm>
              <a:off x="376320" y="1555682"/>
              <a:ext cx="3105693" cy="450514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794762">
                      <a:extLst>
                        <a:ext uri="{9D8B030D-6E8A-4147-A177-3AD203B41FA5}">
                          <a16:colId xmlns:a16="http://schemas.microsoft.com/office/drawing/2014/main" val="1162799662"/>
                        </a:ext>
                      </a:extLst>
                    </a:gridCol>
                    <a:gridCol w="1310931">
                      <a:extLst>
                        <a:ext uri="{9D8B030D-6E8A-4147-A177-3AD203B41FA5}">
                          <a16:colId xmlns:a16="http://schemas.microsoft.com/office/drawing/2014/main" val="1824962937"/>
                        </a:ext>
                      </a:extLst>
                    </a:gridCol>
                  </a:tblGrid>
                  <a:tr h="997131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>
                                    <a:effectLst/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sSup>
                                  <m:sSupPr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(2)</m:t>
                                    </m:r>
                                  </m:e>
                                  <m:sup>
                                    <m:r>
                                      <a:rPr lang="en-US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>
                            <a:effectLst/>
                          </a:endParaRPr>
                        </a:p>
                      </a:txBody>
                      <a:tcPr marL="15258" marR="15258" marT="0" marB="0" anchor="ctr"/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20344" marR="20344" marT="10172" marB="10172"/>
                    </a:tc>
                    <a:extLst>
                      <a:ext uri="{0D108BD9-81ED-4DB2-BD59-A6C34878D82A}">
                        <a16:rowId xmlns:a16="http://schemas.microsoft.com/office/drawing/2014/main" val="1969809197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320093577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-.0039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658067103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-4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-.0625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981924176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639151672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4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-16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014929773"/>
                      </a:ext>
                    </a:extLst>
                  </a:tr>
                  <a:tr h="7206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-256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53975636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23213168"/>
                  </p:ext>
                </p:extLst>
              </p:nvPr>
            </p:nvGraphicFramePr>
            <p:xfrm>
              <a:off x="376320" y="1555682"/>
              <a:ext cx="3105693" cy="450514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794762">
                      <a:extLst>
                        <a:ext uri="{9D8B030D-6E8A-4147-A177-3AD203B41FA5}">
                          <a16:colId xmlns:a16="http://schemas.microsoft.com/office/drawing/2014/main" val="1162799662"/>
                        </a:ext>
                      </a:extLst>
                    </a:gridCol>
                    <a:gridCol w="1310931">
                      <a:extLst>
                        <a:ext uri="{9D8B030D-6E8A-4147-A177-3AD203B41FA5}">
                          <a16:colId xmlns:a16="http://schemas.microsoft.com/office/drawing/2014/main" val="1824962937"/>
                        </a:ext>
                      </a:extLst>
                    </a:gridCol>
                  </a:tblGrid>
                  <a:tr h="997131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5258" marR="15258" marT="0" marB="0" anchor="ctr">
                        <a:blipFill>
                          <a:blip r:embed="rId3"/>
                          <a:stretch>
                            <a:fillRect l="-196" t="-610" r="-391" b="-35365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20344" marR="20344" marT="10172" marB="10172"/>
                    </a:tc>
                    <a:extLst>
                      <a:ext uri="{0D108BD9-81ED-4DB2-BD59-A6C34878D82A}">
                        <a16:rowId xmlns:a16="http://schemas.microsoft.com/office/drawing/2014/main" val="1969809197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320093577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-.0039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658067103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-4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-.0625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981924176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639151672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4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-16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014929773"/>
                      </a:ext>
                    </a:extLst>
                  </a:tr>
                  <a:tr h="7206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-256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53975636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2135375"/>
                  </p:ext>
                </p:extLst>
              </p:nvPr>
            </p:nvGraphicFramePr>
            <p:xfrm>
              <a:off x="4434458" y="1598261"/>
              <a:ext cx="3277037" cy="450514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649841">
                      <a:extLst>
                        <a:ext uri="{9D8B030D-6E8A-4147-A177-3AD203B41FA5}">
                          <a16:colId xmlns:a16="http://schemas.microsoft.com/office/drawing/2014/main" val="624327745"/>
                        </a:ext>
                      </a:extLst>
                    </a:gridCol>
                    <a:gridCol w="1627196">
                      <a:extLst>
                        <a:ext uri="{9D8B030D-6E8A-4147-A177-3AD203B41FA5}">
                          <a16:colId xmlns:a16="http://schemas.microsoft.com/office/drawing/2014/main" val="3458615353"/>
                        </a:ext>
                      </a:extLst>
                    </a:gridCol>
                  </a:tblGrid>
                  <a:tr h="997131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32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2∙2</m:t>
                                    </m:r>
                                  </m:e>
                                  <m:sup>
                                    <m:r>
                                      <a:rPr lang="en-US" sz="3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/>
                        </a:p>
                      </a:txBody>
                      <a:tcPr marL="20344" marR="20344" marT="10172" marB="10172" anchor="ctr"/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20344" marR="20344" marT="10172" marB="10172"/>
                    </a:tc>
                    <a:extLst>
                      <a:ext uri="{0D108BD9-81ED-4DB2-BD59-A6C34878D82A}">
                        <a16:rowId xmlns:a16="http://schemas.microsoft.com/office/drawing/2014/main" val="2577429821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y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374736960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.00781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4845489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.125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3456019383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0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140511657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32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4031379718"/>
                      </a:ext>
                    </a:extLst>
                  </a:tr>
                  <a:tr h="7206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512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4760440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92135375"/>
                  </p:ext>
                </p:extLst>
              </p:nvPr>
            </p:nvGraphicFramePr>
            <p:xfrm>
              <a:off x="4434458" y="1598261"/>
              <a:ext cx="3277037" cy="4505148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649841">
                      <a:extLst>
                        <a:ext uri="{9D8B030D-6E8A-4147-A177-3AD203B41FA5}">
                          <a16:colId xmlns:a16="http://schemas.microsoft.com/office/drawing/2014/main" val="624327745"/>
                        </a:ext>
                      </a:extLst>
                    </a:gridCol>
                    <a:gridCol w="1627196">
                      <a:extLst>
                        <a:ext uri="{9D8B030D-6E8A-4147-A177-3AD203B41FA5}">
                          <a16:colId xmlns:a16="http://schemas.microsoft.com/office/drawing/2014/main" val="3458615353"/>
                        </a:ext>
                      </a:extLst>
                    </a:gridCol>
                  </a:tblGrid>
                  <a:tr h="997131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20344" marR="20344" marT="10172" marB="10172" anchor="ctr">
                        <a:blipFill>
                          <a:blip r:embed="rId4"/>
                          <a:stretch>
                            <a:fillRect l="-186" t="-610" r="-371" b="-35304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20344" marR="20344" marT="10172" marB="10172"/>
                    </a:tc>
                    <a:extLst>
                      <a:ext uri="{0D108BD9-81ED-4DB2-BD59-A6C34878D82A}">
                        <a16:rowId xmlns:a16="http://schemas.microsoft.com/office/drawing/2014/main" val="2577429821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y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374736960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-8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.00781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4845489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.125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3456019383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0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1405116578"/>
                      </a:ext>
                    </a:extLst>
                  </a:tr>
                  <a:tr h="55746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32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4031379718"/>
                      </a:ext>
                    </a:extLst>
                  </a:tr>
                  <a:tr h="72068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8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512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5258" marR="15258" marT="0" marB="0"/>
                    </a:tc>
                    <a:extLst>
                      <a:ext uri="{0D108BD9-81ED-4DB2-BD59-A6C34878D82A}">
                        <a16:rowId xmlns:a16="http://schemas.microsoft.com/office/drawing/2014/main" val="247604405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91318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20574"/>
              </p:ext>
            </p:extLst>
          </p:nvPr>
        </p:nvGraphicFramePr>
        <p:xfrm>
          <a:off x="130629" y="5154506"/>
          <a:ext cx="11682276" cy="152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760">
                  <a:extLst>
                    <a:ext uri="{9D8B030D-6E8A-4147-A177-3AD203B41FA5}">
                      <a16:colId xmlns:a16="http://schemas.microsoft.com/office/drawing/2014/main" val="2690973840"/>
                    </a:ext>
                  </a:extLst>
                </a:gridCol>
                <a:gridCol w="3125172">
                  <a:extLst>
                    <a:ext uri="{9D8B030D-6E8A-4147-A177-3AD203B41FA5}">
                      <a16:colId xmlns:a16="http://schemas.microsoft.com/office/drawing/2014/main" val="2739962766"/>
                    </a:ext>
                  </a:extLst>
                </a:gridCol>
                <a:gridCol w="3125172">
                  <a:extLst>
                    <a:ext uri="{9D8B030D-6E8A-4147-A177-3AD203B41FA5}">
                      <a16:colId xmlns:a16="http://schemas.microsoft.com/office/drawing/2014/main" val="2493014882"/>
                    </a:ext>
                  </a:extLst>
                </a:gridCol>
                <a:gridCol w="3125172">
                  <a:extLst>
                    <a:ext uri="{9D8B030D-6E8A-4147-A177-3AD203B41FA5}">
                      <a16:colId xmlns:a16="http://schemas.microsoft.com/office/drawing/2014/main" val="3458901969"/>
                    </a:ext>
                  </a:extLst>
                </a:gridCol>
              </a:tblGrid>
              <a:tr h="760307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Shift Variable</a:t>
                      </a:r>
                    </a:p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Negative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Fraction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Greater than 1</a:t>
                      </a:r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1375522"/>
                  </a:ext>
                </a:extLst>
              </a:tr>
              <a:tr h="76030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Flip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Compress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Stretch</a:t>
                      </a:r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024399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2352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0" y="444043"/>
                <a:ext cx="2240280" cy="35457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152352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effectLst/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Parent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=−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=2∙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US" altLang="en-US" sz="2800" b="0" i="1" u="none" strike="noStrike" cap="none" normalizeH="0" baseline="0" dirty="0" smtClean="0">
                  <a:ln>
                    <a:noFill/>
                  </a:ln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∙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44043"/>
                <a:ext cx="2240280" cy="3545794"/>
              </a:xfrm>
              <a:prstGeom prst="rect">
                <a:avLst/>
              </a:prstGeom>
              <a:blipFill>
                <a:blip r:embed="rId2"/>
                <a:stretch>
                  <a:fillRect l="-95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280" y="457200"/>
            <a:ext cx="957262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8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000" b="1" dirty="0" smtClean="0"/>
              <a:t>Section 2</a:t>
            </a:r>
            <a:endParaRPr lang="en-US" sz="8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9673026"/>
                  </p:ext>
                </p:extLst>
              </p:nvPr>
            </p:nvGraphicFramePr>
            <p:xfrm>
              <a:off x="7040880" y="1841859"/>
              <a:ext cx="3069045" cy="3514217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937916">
                      <a:extLst>
                        <a:ext uri="{9D8B030D-6E8A-4147-A177-3AD203B41FA5}">
                          <a16:colId xmlns:a16="http://schemas.microsoft.com/office/drawing/2014/main" val="3007977007"/>
                        </a:ext>
                      </a:extLst>
                    </a:gridCol>
                    <a:gridCol w="1131129">
                      <a:extLst>
                        <a:ext uri="{9D8B030D-6E8A-4147-A177-3AD203B41FA5}">
                          <a16:colId xmlns:a16="http://schemas.microsoft.com/office/drawing/2014/main" val="3123287573"/>
                        </a:ext>
                      </a:extLst>
                    </a:gridCol>
                  </a:tblGrid>
                  <a:tr h="385449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/>
                                  </a:rPr>
                                  <m:t>𝑦</m:t>
                                </m:r>
                                <m:r>
                                  <a:rPr lang="en-US" sz="3200" smtClean="0">
                                    <a:effectLst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>
                                        <a:effectLst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US" sz="3200">
                                        <a:effectLst/>
                                      </a:rPr>
                                      <m:t>𝑥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95588621"/>
                      </a:ext>
                    </a:extLst>
                  </a:tr>
                  <a:tr h="484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y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809743375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.25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474446451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0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602822159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863130974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16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899881316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3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64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365716575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99673026"/>
                  </p:ext>
                </p:extLst>
              </p:nvPr>
            </p:nvGraphicFramePr>
            <p:xfrm>
              <a:off x="7040880" y="1841859"/>
              <a:ext cx="3069045" cy="3514217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937916">
                      <a:extLst>
                        <a:ext uri="{9D8B030D-6E8A-4147-A177-3AD203B41FA5}">
                          <a16:colId xmlns:a16="http://schemas.microsoft.com/office/drawing/2014/main" val="3007977007"/>
                        </a:ext>
                      </a:extLst>
                    </a:gridCol>
                    <a:gridCol w="1131129">
                      <a:extLst>
                        <a:ext uri="{9D8B030D-6E8A-4147-A177-3AD203B41FA5}">
                          <a16:colId xmlns:a16="http://schemas.microsoft.com/office/drawing/2014/main" val="3123287573"/>
                        </a:ext>
                      </a:extLst>
                    </a:gridCol>
                  </a:tblGrid>
                  <a:tr h="521843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18" marR="9118" marT="0" marB="0">
                        <a:blipFill>
                          <a:blip r:embed="rId2"/>
                          <a:stretch>
                            <a:fillRect l="-397" t="-1163" r="-397" b="-61744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95588621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y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809743375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-1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.25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2474446451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0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602822159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863130974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16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899881316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3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64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36571657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5952014"/>
                  </p:ext>
                </p:extLst>
              </p:nvPr>
            </p:nvGraphicFramePr>
            <p:xfrm>
              <a:off x="2157549" y="1690688"/>
              <a:ext cx="3069045" cy="4218051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937916">
                      <a:extLst>
                        <a:ext uri="{9D8B030D-6E8A-4147-A177-3AD203B41FA5}">
                          <a16:colId xmlns:a16="http://schemas.microsoft.com/office/drawing/2014/main" val="3179722943"/>
                        </a:ext>
                      </a:extLst>
                    </a:gridCol>
                    <a:gridCol w="1131129">
                      <a:extLst>
                        <a:ext uri="{9D8B030D-6E8A-4147-A177-3AD203B41FA5}">
                          <a16:colId xmlns:a16="http://schemas.microsoft.com/office/drawing/2014/main" val="3149153836"/>
                        </a:ext>
                      </a:extLst>
                    </a:gridCol>
                  </a:tblGrid>
                  <a:tr h="385449">
                    <a:tc gridSpan="2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>
                                    <a:effectLst/>
                                  </a:rPr>
                                  <m:t>𝑦</m:t>
                                </m:r>
                                <m:r>
                                  <a:rPr lang="en-US" sz="3200">
                                    <a:effectLst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sz="3200">
                                            <a:effectLst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3200">
                                                <a:effectLst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sz="3200">
                                                <a:effectLst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sz="3200">
                                                <a:effectLst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3200">
                                        <a:effectLst/>
                                      </a:rPr>
                                      <m:t>𝑥</m:t>
                                    </m:r>
                                    <m:r>
                                      <a:rPr lang="en-US" sz="3200">
                                        <a:effectLst/>
                                      </a:rPr>
                                      <m:t> 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3200" dirty="0">
                            <a:effectLst/>
                          </a:endParaRPr>
                        </a:p>
                      </a:txBody>
                      <a:tcPr marL="9118" marR="9118" marT="0" marB="0"/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12157" marR="12157" marT="6078" marB="6078"/>
                    </a:tc>
                    <a:extLst>
                      <a:ext uri="{0D108BD9-81ED-4DB2-BD59-A6C34878D82A}">
                        <a16:rowId xmlns:a16="http://schemas.microsoft.com/office/drawing/2014/main" val="607921721"/>
                      </a:ext>
                    </a:extLst>
                  </a:tr>
                  <a:tr h="48466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331012444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995284820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855997802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.5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966686803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311388349"/>
                      </a:ext>
                    </a:extLst>
                  </a:tr>
                  <a:tr h="38544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3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.125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49579282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25952014"/>
                  </p:ext>
                </p:extLst>
              </p:nvPr>
            </p:nvGraphicFramePr>
            <p:xfrm>
              <a:off x="2157549" y="1690688"/>
              <a:ext cx="3069045" cy="4218051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937916">
                      <a:extLst>
                        <a:ext uri="{9D8B030D-6E8A-4147-A177-3AD203B41FA5}">
                          <a16:colId xmlns:a16="http://schemas.microsoft.com/office/drawing/2014/main" val="3179722943"/>
                        </a:ext>
                      </a:extLst>
                    </a:gridCol>
                    <a:gridCol w="1131129">
                      <a:extLst>
                        <a:ext uri="{9D8B030D-6E8A-4147-A177-3AD203B41FA5}">
                          <a16:colId xmlns:a16="http://schemas.microsoft.com/office/drawing/2014/main" val="3149153836"/>
                        </a:ext>
                      </a:extLst>
                    </a:gridCol>
                  </a:tblGrid>
                  <a:tr h="1225677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118" marR="9118" marT="0" marB="0">
                        <a:blipFill>
                          <a:blip r:embed="rId3"/>
                          <a:stretch>
                            <a:fillRect l="-198" t="-498" r="-396" b="-26467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 sz="3200" dirty="0"/>
                        </a:p>
                      </a:txBody>
                      <a:tcPr marL="12157" marR="12157" marT="6078" marB="6078"/>
                    </a:tc>
                    <a:extLst>
                      <a:ext uri="{0D108BD9-81ED-4DB2-BD59-A6C34878D82A}">
                        <a16:rowId xmlns:a16="http://schemas.microsoft.com/office/drawing/2014/main" val="607921721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x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331012444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3995284820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0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855997802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.5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966686803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2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311388349"/>
                      </a:ext>
                    </a:extLst>
                  </a:tr>
                  <a:tr h="4987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3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.125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9118" marR="9118" marT="0" marB="0"/>
                    </a:tc>
                    <a:extLst>
                      <a:ext uri="{0D108BD9-81ED-4DB2-BD59-A6C34878D82A}">
                        <a16:rowId xmlns:a16="http://schemas.microsoft.com/office/drawing/2014/main" val="149579282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70729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75438"/>
              </p:ext>
            </p:extLst>
          </p:nvPr>
        </p:nvGraphicFramePr>
        <p:xfrm>
          <a:off x="1817448" y="5206757"/>
          <a:ext cx="8557104" cy="1520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6760">
                  <a:extLst>
                    <a:ext uri="{9D8B030D-6E8A-4147-A177-3AD203B41FA5}">
                      <a16:colId xmlns:a16="http://schemas.microsoft.com/office/drawing/2014/main" val="2690973840"/>
                    </a:ext>
                  </a:extLst>
                </a:gridCol>
                <a:gridCol w="3125172">
                  <a:extLst>
                    <a:ext uri="{9D8B030D-6E8A-4147-A177-3AD203B41FA5}">
                      <a16:colId xmlns:a16="http://schemas.microsoft.com/office/drawing/2014/main" val="2739962766"/>
                    </a:ext>
                  </a:extLst>
                </a:gridCol>
                <a:gridCol w="3125172">
                  <a:extLst>
                    <a:ext uri="{9D8B030D-6E8A-4147-A177-3AD203B41FA5}">
                      <a16:colId xmlns:a16="http://schemas.microsoft.com/office/drawing/2014/main" val="2493014882"/>
                    </a:ext>
                  </a:extLst>
                </a:gridCol>
              </a:tblGrid>
              <a:tr h="760307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Shift Variable</a:t>
                      </a:r>
                    </a:p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Greater than 1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Less than 1</a:t>
                      </a:r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1375522"/>
                  </a:ext>
                </a:extLst>
              </a:tr>
              <a:tr h="76030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024399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2352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0" y="769164"/>
                <a:ext cx="2240280" cy="28955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152352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effectLst/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Parent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  <m:sup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kumimoji="0" lang="en-US" altLang="en-US" sz="2800" b="0" i="1" u="none" strike="noStrike" cap="none" normalizeH="0" baseline="0" dirty="0" smtClean="0">
                  <a:ln>
                    <a:noFill/>
                  </a:ln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kumimoji="0" lang="en-US" altLang="en-US" sz="2800" b="0" i="1" u="none" strike="noStrike" cap="none" normalizeH="0" baseline="0" dirty="0" smtClean="0">
                                  <a:ln>
                                    <a:noFill/>
                                  </a:ln>
                                  <a:solidFill>
                                    <a:schemeClr val="accent2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kumimoji="0" lang="en-US" altLang="en-US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accent2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US" altLang="en-US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accent2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kumimoji="0" lang="en-US" altLang="en-US" sz="2800" b="0" i="1" u="none" strike="noStrike" cap="none" normalizeH="0" baseline="0" dirty="0" smtClean="0">
                                      <a:ln>
                                        <a:noFill/>
                                      </a:ln>
                                      <a:solidFill>
                                        <a:schemeClr val="accent2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69164"/>
                <a:ext cx="2240280" cy="2895552"/>
              </a:xfrm>
              <a:prstGeom prst="rect">
                <a:avLst/>
              </a:prstGeom>
              <a:blipFill>
                <a:blip r:embed="rId2"/>
                <a:stretch>
                  <a:fillRect l="-95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0299" y="228600"/>
            <a:ext cx="8728959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8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b="1" dirty="0" smtClean="0"/>
              <a:t>Section 3</a:t>
            </a:r>
            <a:endParaRPr lang="en-US" sz="8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3754787"/>
          <a:ext cx="10515600" cy="484378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39700954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2621875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9757356"/>
                  </p:ext>
                </p:extLst>
              </p:nvPr>
            </p:nvGraphicFramePr>
            <p:xfrm>
              <a:off x="2327365" y="1939394"/>
              <a:ext cx="2831147" cy="4115164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234440">
                      <a:extLst>
                        <a:ext uri="{9D8B030D-6E8A-4147-A177-3AD203B41FA5}">
                          <a16:colId xmlns:a16="http://schemas.microsoft.com/office/drawing/2014/main" val="2922080530"/>
                        </a:ext>
                      </a:extLst>
                    </a:gridCol>
                    <a:gridCol w="1596707">
                      <a:extLst>
                        <a:ext uri="{9D8B030D-6E8A-4147-A177-3AD203B41FA5}">
                          <a16:colId xmlns:a16="http://schemas.microsoft.com/office/drawing/2014/main" val="2592866079"/>
                        </a:ext>
                      </a:extLst>
                    </a:gridCol>
                  </a:tblGrid>
                  <a:tr h="595854">
                    <a:tc gridSpan="2"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sz="36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p>
                              </m:sSup>
                              <m:r>
                                <a:rPr lang="en-US" sz="36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−3</m:t>
                              </m:r>
                            </m:oMath>
                          </a14:m>
                          <a:r>
                            <a:rPr lang="en-US" sz="3600" dirty="0">
                              <a:effectLst/>
                              <a:latin typeface="Calibri" panose="020F05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       </a:t>
                          </a:r>
                          <a:endParaRPr lang="en-US" sz="36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300" marR="1143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300" marR="1143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4001327"/>
                      </a:ext>
                    </a:extLst>
                  </a:tr>
                  <a:tr h="579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b="1" i="1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1">
                              <a:effectLst/>
                              <a:latin typeface="Calibri Light" panose="020F03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8483698"/>
                      </a:ext>
                    </a:extLst>
                  </a:tr>
                  <a:tr h="538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-3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-2.875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25481137"/>
                      </a:ext>
                    </a:extLst>
                  </a:tr>
                  <a:tr h="63283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-2.75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34054416"/>
                      </a:ext>
                    </a:extLst>
                  </a:tr>
                  <a:tr h="608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-2.5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79305973"/>
                      </a:ext>
                    </a:extLst>
                  </a:tr>
                  <a:tr h="579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9106016"/>
                      </a:ext>
                    </a:extLst>
                  </a:tr>
                  <a:tr h="579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5940711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39757356"/>
                  </p:ext>
                </p:extLst>
              </p:nvPr>
            </p:nvGraphicFramePr>
            <p:xfrm>
              <a:off x="2327365" y="1939394"/>
              <a:ext cx="2831147" cy="4115164"/>
            </p:xfrm>
            <a:graphic>
              <a:graphicData uri="http://schemas.openxmlformats.org/drawingml/2006/table">
                <a:tbl>
                  <a:tblPr firstRow="1" firstCol="1" lastRow="1" lastCol="1" bandRow="1" bandCol="1"/>
                  <a:tblGrid>
                    <a:gridCol w="1234440">
                      <a:extLst>
                        <a:ext uri="{9D8B030D-6E8A-4147-A177-3AD203B41FA5}">
                          <a16:colId xmlns:a16="http://schemas.microsoft.com/office/drawing/2014/main" val="2922080530"/>
                        </a:ext>
                      </a:extLst>
                    </a:gridCol>
                    <a:gridCol w="1596707">
                      <a:extLst>
                        <a:ext uri="{9D8B030D-6E8A-4147-A177-3AD203B41FA5}">
                          <a16:colId xmlns:a16="http://schemas.microsoft.com/office/drawing/2014/main" val="2592866079"/>
                        </a:ext>
                      </a:extLst>
                    </a:gridCol>
                  </a:tblGrid>
                  <a:tr h="595854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14300" marR="1143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215" t="-1020" r="-429" b="-62346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l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114300" marR="11430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74001327"/>
                      </a:ext>
                    </a:extLst>
                  </a:tr>
                  <a:tr h="579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b="1" i="1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x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b="1">
                              <a:effectLst/>
                              <a:latin typeface="Calibri Light" panose="020F0302020204030204" pitchFamily="34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y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8483698"/>
                      </a:ext>
                    </a:extLst>
                  </a:tr>
                  <a:tr h="53898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-3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-2.875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25481137"/>
                      </a:ext>
                    </a:extLst>
                  </a:tr>
                  <a:tr h="63283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-2.75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34054416"/>
                      </a:ext>
                    </a:extLst>
                  </a:tr>
                  <a:tr h="60849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-2.5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379305973"/>
                      </a:ext>
                    </a:extLst>
                  </a:tr>
                  <a:tr h="579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0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-2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19106016"/>
                      </a:ext>
                    </a:extLst>
                  </a:tr>
                  <a:tr h="57966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1</a:t>
                          </a:r>
                          <a:endParaRPr lang="en-US" sz="28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  <a:latin typeface="Calibri" panose="020F0502020204030204" pitchFamily="34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endParaRPr lang="en-US" sz="28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55940711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7402968"/>
                  </p:ext>
                </p:extLst>
              </p:nvPr>
            </p:nvGraphicFramePr>
            <p:xfrm>
              <a:off x="6942409" y="1943098"/>
              <a:ext cx="2188528" cy="416679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069995">
                      <a:extLst>
                        <a:ext uri="{9D8B030D-6E8A-4147-A177-3AD203B41FA5}">
                          <a16:colId xmlns:a16="http://schemas.microsoft.com/office/drawing/2014/main" val="3717154516"/>
                        </a:ext>
                      </a:extLst>
                    </a:gridCol>
                    <a:gridCol w="1118533">
                      <a:extLst>
                        <a:ext uri="{9D8B030D-6E8A-4147-A177-3AD203B41FA5}">
                          <a16:colId xmlns:a16="http://schemas.microsoft.com/office/drawing/2014/main" val="2822632079"/>
                        </a:ext>
                      </a:extLst>
                    </a:gridCol>
                  </a:tblGrid>
                  <a:tr h="688173">
                    <a:tc grid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smtClean="0">
                                    <a:effectLst/>
                                  </a:rPr>
                                  <m:t>𝑦</m:t>
                                </m:r>
                                <m:r>
                                  <a:rPr lang="en-US" sz="3200" smtClean="0">
                                    <a:effectLst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en-US" sz="32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>
                                        <a:effectLst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US" sz="3200">
                                        <a:effectLst/>
                                      </a:rPr>
                                      <m:t>𝑥</m:t>
                                    </m:r>
                                  </m:sup>
                                </m:sSup>
                                <m:r>
                                  <a:rPr lang="en-US" sz="3200">
                                    <a:effectLst/>
                                  </a:rPr>
                                  <m:t>+3</m:t>
                                </m:r>
                              </m:oMath>
                            </m:oMathPara>
                          </a14:m>
                          <a:endParaRPr lang="en-US" sz="3200" dirty="0">
                            <a:effectLst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26613619"/>
                      </a:ext>
                    </a:extLst>
                  </a:tr>
                  <a:tr h="4567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x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76396097"/>
                      </a:ext>
                    </a:extLst>
                  </a:tr>
                  <a:tr h="47238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3.5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37925876"/>
                      </a:ext>
                    </a:extLst>
                  </a:tr>
                  <a:tr h="4567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0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92817169"/>
                      </a:ext>
                    </a:extLst>
                  </a:tr>
                  <a:tr h="4567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5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40695051"/>
                      </a:ext>
                    </a:extLst>
                  </a:tr>
                  <a:tr h="456714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7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83201460"/>
                      </a:ext>
                    </a:extLst>
                  </a:tr>
                  <a:tr h="86940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3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441590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Table 1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77402968"/>
                  </p:ext>
                </p:extLst>
              </p:nvPr>
            </p:nvGraphicFramePr>
            <p:xfrm>
              <a:off x="6942409" y="1943098"/>
              <a:ext cx="2188528" cy="4166790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{5940675A-B579-460E-94D1-54222C63F5DA}</a:tableStyleId>
                  </a:tblPr>
                  <a:tblGrid>
                    <a:gridCol w="1069995">
                      <a:extLst>
                        <a:ext uri="{9D8B030D-6E8A-4147-A177-3AD203B41FA5}">
                          <a16:colId xmlns:a16="http://schemas.microsoft.com/office/drawing/2014/main" val="3717154516"/>
                        </a:ext>
                      </a:extLst>
                    </a:gridCol>
                    <a:gridCol w="1118533">
                      <a:extLst>
                        <a:ext uri="{9D8B030D-6E8A-4147-A177-3AD203B41FA5}">
                          <a16:colId xmlns:a16="http://schemas.microsoft.com/office/drawing/2014/main" val="2822632079"/>
                        </a:ext>
                      </a:extLst>
                    </a:gridCol>
                  </a:tblGrid>
                  <a:tr h="688173"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78" t="-885" r="-556" b="-51327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11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426613619"/>
                      </a:ext>
                    </a:extLst>
                  </a:tr>
                  <a:tr h="5218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x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y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76396097"/>
                      </a:ext>
                    </a:extLst>
                  </a:tr>
                  <a:tr h="5218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3.5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37925876"/>
                      </a:ext>
                    </a:extLst>
                  </a:tr>
                  <a:tr h="5218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0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4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92817169"/>
                      </a:ext>
                    </a:extLst>
                  </a:tr>
                  <a:tr h="5218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1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5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740695051"/>
                      </a:ext>
                    </a:extLst>
                  </a:tr>
                  <a:tr h="52184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2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7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983201460"/>
                      </a:ext>
                    </a:extLst>
                  </a:tr>
                  <a:tr h="86940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3</a:t>
                          </a:r>
                          <a:endParaRPr lang="en-US" sz="320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11</a:t>
                          </a:r>
                          <a:endParaRPr lang="en-US" sz="3200" dirty="0">
                            <a:effectLst/>
                            <a:latin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8044159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902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413352"/>
              </p:ext>
            </p:extLst>
          </p:nvPr>
        </p:nvGraphicFramePr>
        <p:xfrm>
          <a:off x="0" y="5550833"/>
          <a:ext cx="12192000" cy="1388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1131">
                  <a:extLst>
                    <a:ext uri="{9D8B030D-6E8A-4147-A177-3AD203B41FA5}">
                      <a16:colId xmlns:a16="http://schemas.microsoft.com/office/drawing/2014/main" val="2690973840"/>
                    </a:ext>
                  </a:extLst>
                </a:gridCol>
                <a:gridCol w="5218183">
                  <a:extLst>
                    <a:ext uri="{9D8B030D-6E8A-4147-A177-3AD203B41FA5}">
                      <a16:colId xmlns:a16="http://schemas.microsoft.com/office/drawing/2014/main" val="2739962766"/>
                    </a:ext>
                  </a:extLst>
                </a:gridCol>
                <a:gridCol w="4452686">
                  <a:extLst>
                    <a:ext uri="{9D8B030D-6E8A-4147-A177-3AD203B41FA5}">
                      <a16:colId xmlns:a16="http://schemas.microsoft.com/office/drawing/2014/main" val="2493014882"/>
                    </a:ext>
                  </a:extLst>
                </a:gridCol>
              </a:tblGrid>
              <a:tr h="604172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Shift Variable</a:t>
                      </a:r>
                    </a:p>
                    <a:p>
                      <a:pPr algn="ctr"/>
                      <a:r>
                        <a:rPr lang="en-US" sz="3600" dirty="0" smtClean="0"/>
                        <a:t>k</a:t>
                      </a:r>
                      <a:endParaRPr lang="en-US" sz="3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Positive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Negative</a:t>
                      </a:r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1375522"/>
                  </a:ext>
                </a:extLst>
              </a:tr>
              <a:tr h="74851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Vertical Shift Up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Vertical Shift Down</a:t>
                      </a:r>
                      <a:endParaRPr lang="en-US" sz="3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2024399"/>
                  </a:ext>
                </a:extLst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52352" rIns="0" bIns="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0" y="1047413"/>
                <a:ext cx="2240280" cy="233905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0" tIns="152352" rIns="0" bIns="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effectLst/>
                    <a:latin typeface="Calibri Light" panose="020F03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Parent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kumimoji="0" lang="en-US" altLang="en-US" sz="2800" b="0" i="1" u="none" strike="noStrike" cap="none" normalizeH="0" baseline="0" dirty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effectLst/>
                  <a:latin typeface="Calibri Light" panose="020F03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−3</m:t>
                      </m:r>
                    </m:oMath>
                  </m:oMathPara>
                </a14:m>
                <a:endParaRPr kumimoji="0" lang="en-US" altLang="en-US" sz="2800" b="0" i="1" u="none" strike="noStrike" cap="none" normalizeH="0" baseline="0" dirty="0" smtClean="0">
                  <a:ln>
                    <a:noFill/>
                  </a:ln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US" altLang="en-US" sz="2800" i="1" dirty="0"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lvl="0" indent="0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altLang="en-US" sz="2800" b="0" i="1" u="none" strike="noStrike" cap="none" normalizeH="0" baseline="0" dirty="0" smtClean="0">
                              <a:ln>
                                <a:noFill/>
                              </a:ln>
                              <a:solidFill>
                                <a:schemeClr val="accent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sup>
                      </m:sSup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+3</m:t>
                      </m:r>
                      <m:r>
                        <a:rPr kumimoji="0" lang="en-US" alt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047413"/>
                <a:ext cx="2240280" cy="2339053"/>
              </a:xfrm>
              <a:prstGeom prst="rect">
                <a:avLst/>
              </a:prstGeom>
              <a:blipFill>
                <a:blip r:embed="rId2"/>
                <a:stretch>
                  <a:fillRect l="-95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0279" y="437526"/>
            <a:ext cx="8243865" cy="452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0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295</Words>
  <Application>Microsoft Office PowerPoint</Application>
  <PresentationFormat>Widescreen</PresentationFormat>
  <Paragraphs>194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Times New Roman</vt:lpstr>
      <vt:lpstr>Office Theme</vt:lpstr>
      <vt:lpstr>Lesson 3 Shifts in Exponentials</vt:lpstr>
      <vt:lpstr>PowerPoint Presentation</vt:lpstr>
      <vt:lpstr>y=2^x  (Parent Function)</vt:lpstr>
      <vt:lpstr>Section 1</vt:lpstr>
      <vt:lpstr>PowerPoint Presentation</vt:lpstr>
      <vt:lpstr>Section 2</vt:lpstr>
      <vt:lpstr>PowerPoint Presentation</vt:lpstr>
      <vt:lpstr>Section 3</vt:lpstr>
      <vt:lpstr>PowerPoint Presentation</vt:lpstr>
      <vt:lpstr>Section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 Shifts in Exponentials</dc:title>
  <dc:creator>Melinda Grant</dc:creator>
  <cp:lastModifiedBy>Melinda Grant</cp:lastModifiedBy>
  <cp:revision>7</cp:revision>
  <dcterms:created xsi:type="dcterms:W3CDTF">2018-05-07T22:45:15Z</dcterms:created>
  <dcterms:modified xsi:type="dcterms:W3CDTF">2018-05-10T21:25:11Z</dcterms:modified>
</cp:coreProperties>
</file>