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3" r:id="rId2"/>
    <p:sldId id="295" r:id="rId3"/>
    <p:sldId id="300" r:id="rId4"/>
    <p:sldId id="302" r:id="rId5"/>
    <p:sldId id="303" r:id="rId6"/>
    <p:sldId id="312" r:id="rId7"/>
    <p:sldId id="310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0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0" autoAdjust="0"/>
    <p:restoredTop sz="91084" autoAdjust="0"/>
  </p:normalViewPr>
  <p:slideViewPr>
    <p:cSldViewPr>
      <p:cViewPr varScale="1">
        <p:scale>
          <a:sx n="67" d="100"/>
          <a:sy n="67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B9DB8-0D04-4AFA-AB4F-69036B3CFD7A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0EF1C-42E6-4F7D-84FB-07A8F382C4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66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388" cy="4650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548" y="0"/>
            <a:ext cx="3038620" cy="4650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03644-1F7B-49AF-8411-8E01BCB9E700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411" y="4416729"/>
            <a:ext cx="5607579" cy="418317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287"/>
            <a:ext cx="3037388" cy="4650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548" y="8829287"/>
            <a:ext cx="3038620" cy="4650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4ABA9-9220-4A35-A83E-412FC5D67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7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4ABA9-9220-4A35-A83E-412FC5D6729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4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4ABA9-9220-4A35-A83E-412FC5D6729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33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4ABA9-9220-4A35-A83E-412FC5D6729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26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D5B1-716B-4440-B86B-5890A5E9A224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DCEA-9CD2-400B-BF47-F1DEA59EBA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4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D5B1-716B-4440-B86B-5890A5E9A224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DCEA-9CD2-400B-BF47-F1DEA59EBA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8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D5B1-716B-4440-B86B-5890A5E9A224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DCEA-9CD2-400B-BF47-F1DEA59EBA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63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D5B1-716B-4440-B86B-5890A5E9A224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DCEA-9CD2-400B-BF47-F1DEA59EBA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5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D5B1-716B-4440-B86B-5890A5E9A224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DCEA-9CD2-400B-BF47-F1DEA59EBA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03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D5B1-716B-4440-B86B-5890A5E9A224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DCEA-9CD2-400B-BF47-F1DEA59EBA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5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D5B1-716B-4440-B86B-5890A5E9A224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DCEA-9CD2-400B-BF47-F1DEA59EBA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54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D5B1-716B-4440-B86B-5890A5E9A224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DCEA-9CD2-400B-BF47-F1DEA59EBA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5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D5B1-716B-4440-B86B-5890A5E9A224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DCEA-9CD2-400B-BF47-F1DEA59EBA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1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D5B1-716B-4440-B86B-5890A5E9A224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DCEA-9CD2-400B-BF47-F1DEA59EBA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43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D5B1-716B-4440-B86B-5890A5E9A224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DCEA-9CD2-400B-BF47-F1DEA59EBA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ED5B1-716B-4440-B86B-5890A5E9A224}" type="datetimeFigureOut">
              <a:rPr lang="en-US" smtClean="0"/>
              <a:pPr/>
              <a:t>4/27/2018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0DCEA-9CD2-400B-BF47-F1DEA59EBA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1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.wmf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0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1.wmf"/><Relationship Id="rId17" Type="http://schemas.openxmlformats.org/officeDocument/2006/relationships/image" Target="../media/image34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2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1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9.png"/><Relationship Id="rId12" Type="http://schemas.openxmlformats.org/officeDocument/2006/relationships/image" Target="../media/image92.png"/><Relationship Id="rId2" Type="http://schemas.openxmlformats.org/officeDocument/2006/relationships/image" Target="../media/image35.png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11" Type="http://schemas.openxmlformats.org/officeDocument/2006/relationships/image" Target="../media/image38.png"/><Relationship Id="rId5" Type="http://schemas.openxmlformats.org/officeDocument/2006/relationships/image" Target="../media/image87.png"/><Relationship Id="rId15" Type="http://schemas.openxmlformats.org/officeDocument/2006/relationships/image" Target="../media/image95.png"/><Relationship Id="rId10" Type="http://schemas.openxmlformats.org/officeDocument/2006/relationships/image" Target="../media/image37.png"/><Relationship Id="rId9" Type="http://schemas.openxmlformats.org/officeDocument/2006/relationships/image" Target="../media/image89.png"/><Relationship Id="rId14" Type="http://schemas.openxmlformats.org/officeDocument/2006/relationships/image" Target="../media/image4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2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1.wmf"/><Relationship Id="rId10" Type="http://schemas.openxmlformats.org/officeDocument/2006/relationships/image" Target="../media/image48.png"/><Relationship Id="rId4" Type="http://schemas.openxmlformats.org/officeDocument/2006/relationships/image" Target="../media/image43.png"/><Relationship Id="rId9" Type="http://schemas.openxmlformats.org/officeDocument/2006/relationships/image" Target="../media/image4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0.png"/><Relationship Id="rId13" Type="http://schemas.openxmlformats.org/officeDocument/2006/relationships/image" Target="../media/image290.png"/><Relationship Id="rId3" Type="http://schemas.openxmlformats.org/officeDocument/2006/relationships/image" Target="../media/image200.png"/><Relationship Id="rId7" Type="http://schemas.openxmlformats.org/officeDocument/2006/relationships/image" Target="../media/image230.png"/><Relationship Id="rId12" Type="http://schemas.openxmlformats.org/officeDocument/2006/relationships/image" Target="../media/image280.png"/><Relationship Id="rId17" Type="http://schemas.openxmlformats.org/officeDocument/2006/relationships/image" Target="../media/image51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3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0.png"/><Relationship Id="rId11" Type="http://schemas.openxmlformats.org/officeDocument/2006/relationships/image" Target="../media/image270.png"/><Relationship Id="rId5" Type="http://schemas.openxmlformats.org/officeDocument/2006/relationships/image" Target="../media/image19.png"/><Relationship Id="rId15" Type="http://schemas.openxmlformats.org/officeDocument/2006/relationships/image" Target="../media/image310.png"/><Relationship Id="rId10" Type="http://schemas.openxmlformats.org/officeDocument/2006/relationships/image" Target="../media/image260.png"/><Relationship Id="rId4" Type="http://schemas.openxmlformats.org/officeDocument/2006/relationships/image" Target="../media/image210.png"/><Relationship Id="rId9" Type="http://schemas.openxmlformats.org/officeDocument/2006/relationships/image" Target="../media/image250.png"/><Relationship Id="rId14" Type="http://schemas.openxmlformats.org/officeDocument/2006/relationships/image" Target="../media/image3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A9EF9-2717-4F51-AF04-71CC90F699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en-US" sz="6600" dirty="0"/>
              <a:t>Lesson 2: Power Rules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CD0616-968F-4900-A53B-0338E9962D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610600" cy="1752600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1"/>
                </a:solidFill>
              </a:rPr>
              <a:t>I will understand how to expand and simplify basic and complex exponents</a:t>
            </a:r>
          </a:p>
        </p:txBody>
      </p:sp>
    </p:spTree>
    <p:extLst>
      <p:ext uri="{BB962C8B-B14F-4D97-AF65-F5344CB8AC3E}">
        <p14:creationId xmlns:p14="http://schemas.microsoft.com/office/powerpoint/2010/main" val="377127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699427"/>
              </p:ext>
            </p:extLst>
          </p:nvPr>
        </p:nvGraphicFramePr>
        <p:xfrm>
          <a:off x="76200" y="0"/>
          <a:ext cx="9067800" cy="6857996"/>
        </p:xfrm>
        <a:graphic>
          <a:graphicData uri="http://schemas.openxmlformats.org/drawingml/2006/table">
            <a:tbl>
              <a:tblPr firstRow="1" firstCol="1" bandRow="1"/>
              <a:tblGrid>
                <a:gridCol w="2145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0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1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234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</a:rPr>
                        <a:t>Exponent</a:t>
                      </a:r>
                      <a:endParaRPr lang="en-US" sz="28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+mn-lt"/>
                          <a:ea typeface="Calibri"/>
                        </a:rPr>
                        <a:t>Expanded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+mn-lt"/>
                          <a:ea typeface="Calibri"/>
                        </a:rPr>
                        <a:t>Simplify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48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48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48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2259" y="1555725"/>
                <a:ext cx="1656693" cy="942053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5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5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259" y="1555725"/>
                <a:ext cx="1656693" cy="9420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812551" y="1552338"/>
                <a:ext cx="347498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𝟐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𝟐</m:t>
                      </m:r>
                      <m:r>
                        <a:rPr lang="en-US" sz="4400" b="1" i="1" dirty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4400" b="1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𝟐</m:t>
                      </m:r>
                    </m:oMath>
                  </m:oMathPara>
                </a14:m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2551" y="1552338"/>
                <a:ext cx="3474983" cy="7694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814879" y="1571748"/>
                <a:ext cx="232227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US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4879" y="1571748"/>
                <a:ext cx="2322272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2371" y="3531099"/>
                <a:ext cx="1656693" cy="95442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  <m:sup>
                          <m:r>
                            <a:rPr lang="en-US" sz="5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5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5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71" y="3531099"/>
                <a:ext cx="1656693" cy="9544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848207" y="3165681"/>
                <a:ext cx="3474983" cy="1359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1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4400" b="1" i="1" dirty="0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4400" b="1" i="1" dirty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4400" b="1" i="1" dirty="0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4400" b="1" i="1" dirty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4400" b="1" i="1" dirty="0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4400" b="1" i="0" dirty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8207" y="3165681"/>
                <a:ext cx="3474983" cy="135998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001025" y="3226234"/>
                <a:ext cx="1862960" cy="13644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4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025" y="3226234"/>
                <a:ext cx="1862960" cy="136441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57200" y="4876800"/>
                <a:ext cx="1656693" cy="183345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5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54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  <m:sup>
                          <m:r>
                            <a:rPr lang="en-US" sz="5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5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76800"/>
                <a:ext cx="1656693" cy="183345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848207" y="5307298"/>
                <a:ext cx="3474983" cy="1359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𝟏</m:t>
                          </m:r>
                        </m:den>
                      </m:f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𝟏</m:t>
                          </m:r>
                        </m:den>
                      </m:f>
                      <m:r>
                        <a:rPr lang="en-US" sz="4400" b="1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8207" y="5307298"/>
                <a:ext cx="3474983" cy="135998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987326" y="5662697"/>
                <a:ext cx="186296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US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7326" y="5662697"/>
                <a:ext cx="1862960" cy="7694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Heptagon 5">
            <a:extLst>
              <a:ext uri="{FF2B5EF4-FFF2-40B4-BE49-F238E27FC236}">
                <a16:creationId xmlns:a16="http://schemas.microsoft.com/office/drawing/2014/main" id="{83F4F0A2-69B1-4D74-B71C-D2816B470054}"/>
              </a:ext>
            </a:extLst>
          </p:cNvPr>
          <p:cNvSpPr/>
          <p:nvPr/>
        </p:nvSpPr>
        <p:spPr>
          <a:xfrm rot="20817691">
            <a:off x="5353008" y="3948385"/>
            <a:ext cx="2590800" cy="2226618"/>
          </a:xfrm>
          <a:prstGeom prst="heptagon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Negative Exponents</a:t>
            </a:r>
          </a:p>
          <a:p>
            <a:pPr algn="ctr"/>
            <a:r>
              <a:rPr lang="en-US" dirty="0"/>
              <a:t>Take the power of the reciprocal </a:t>
            </a:r>
          </a:p>
          <a:p>
            <a:pPr algn="ctr"/>
            <a:r>
              <a:rPr lang="en-US" dirty="0"/>
              <a:t>(flip fraction)</a:t>
            </a:r>
          </a:p>
        </p:txBody>
      </p:sp>
    </p:spTree>
    <p:extLst>
      <p:ext uri="{BB962C8B-B14F-4D97-AF65-F5344CB8AC3E}">
        <p14:creationId xmlns:p14="http://schemas.microsoft.com/office/powerpoint/2010/main" val="296657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 animBg="1"/>
      <p:bldP spid="18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33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106058"/>
              </p:ext>
            </p:extLst>
          </p:nvPr>
        </p:nvGraphicFramePr>
        <p:xfrm>
          <a:off x="82600" y="831950"/>
          <a:ext cx="8985200" cy="3962401"/>
        </p:xfrm>
        <a:graphic>
          <a:graphicData uri="http://schemas.openxmlformats.org/drawingml/2006/table">
            <a:tbl>
              <a:tblPr firstRow="1" firstCol="1" bandRow="1"/>
              <a:tblGrid>
                <a:gridCol w="2125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9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52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</a:rPr>
                        <a:t>Exponent</a:t>
                      </a:r>
                      <a:endParaRPr lang="en-US" sz="28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+mn-lt"/>
                          <a:ea typeface="Calibri"/>
                        </a:rPr>
                        <a:t>Expanded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+mn-lt"/>
                          <a:ea typeface="Calibri"/>
                        </a:rPr>
                        <a:t>Simplify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73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0707" y="1976655"/>
                <a:ext cx="1656693" cy="72180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  <m:sup>
                          <m: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e>
                        <m:sup>
                          <m: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US" sz="5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07" y="1976655"/>
                <a:ext cx="1656693" cy="7218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361219" y="1877638"/>
                <a:ext cx="347498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e>
                      </m:d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 (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219" y="1877638"/>
                <a:ext cx="3474983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872161" y="1904636"/>
                <a:ext cx="3231597" cy="784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  <m:sup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en-US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2161" y="1904636"/>
                <a:ext cx="3231597" cy="7847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640" y="2923741"/>
                <a:ext cx="2163160" cy="72180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000" b="1" i="1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40" y="2923741"/>
                <a:ext cx="2163160" cy="7218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653865" y="2689403"/>
                <a:ext cx="3061135" cy="8363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800" b="1" i="1" dirty="0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800" b="1" i="1" dirty="0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800" b="1" i="1" dirty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>
                              <a:latin typeface="Cambria Math"/>
                              <a:ea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2800" b="1" i="1" dirty="0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800" b="1" i="1" dirty="0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800" b="1" i="1" dirty="0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3865" y="2689403"/>
                <a:ext cx="3061135" cy="8363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872162" y="2851697"/>
                <a:ext cx="3231597" cy="658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US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2162" y="2851697"/>
                <a:ext cx="3231597" cy="6588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6474" y="3892560"/>
                <a:ext cx="1656693" cy="73096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sSup>
                        <m:sSupPr>
                          <m:ctrlP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474" y="3892560"/>
                <a:ext cx="1656693" cy="730969"/>
              </a:xfrm>
              <a:prstGeom prst="rect">
                <a:avLst/>
              </a:prstGeom>
              <a:blipFill>
                <a:blip r:embed="rId8"/>
                <a:stretch>
                  <a:fillRect l="-47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872163" y="3803053"/>
                <a:ext cx="3160534" cy="901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𝒃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2163" y="3803053"/>
                <a:ext cx="3160534" cy="90172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209801" y="3757744"/>
                <a:ext cx="3626402" cy="11596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US" sz="2800" b="1" i="1" dirty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>
                              <a:latin typeface="Cambria Math"/>
                              <a:ea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sz="28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US" sz="28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US" sz="28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US" sz="28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US" sz="28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en-US" sz="1400" b="1" dirty="0">
                  <a:solidFill>
                    <a:prstClr val="black"/>
                  </a:solidFill>
                </a:endParaRPr>
              </a:p>
              <a:p>
                <a:pPr algn="ctr"/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1" y="3757744"/>
                <a:ext cx="3626402" cy="115961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525313" y="5025183"/>
            <a:ext cx="5309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Do you notice a pattern?!</a:t>
            </a:r>
          </a:p>
        </p:txBody>
      </p:sp>
      <p:pic>
        <p:nvPicPr>
          <p:cNvPr id="20" name="Picture 19" descr="C:\Users\Melinda\AppData\Local\Microsoft\Windows\Temporary Internet Files\Content.IE5\B55R80OT\MC900055181[1].wmf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75" y="4845206"/>
            <a:ext cx="1171247" cy="9233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6640" y="5606116"/>
            <a:ext cx="91045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When multiplying exponents with the same variable, add the exponents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961946" y="6083169"/>
                <a:ext cx="3733800" cy="70788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40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𝒎</m:t>
                          </m:r>
                        </m:sup>
                      </m:sSup>
                      <m:r>
                        <a:rPr lang="en-US" sz="4000" b="1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4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40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40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𝒏</m:t>
                          </m:r>
                        </m:sup>
                      </m:sSup>
                      <m:r>
                        <a:rPr lang="en-US" sz="4000" b="1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4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40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40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𝒎</m:t>
                          </m:r>
                          <m:r>
                            <a:rPr lang="en-US" sz="40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40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1946" y="6083169"/>
                <a:ext cx="3733800" cy="7078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0" y="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Case 1</a:t>
            </a:r>
          </a:p>
        </p:txBody>
      </p:sp>
    </p:spTree>
    <p:extLst>
      <p:ext uri="{BB962C8B-B14F-4D97-AF65-F5344CB8AC3E}">
        <p14:creationId xmlns:p14="http://schemas.microsoft.com/office/powerpoint/2010/main" val="280524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 animBg="1"/>
      <p:bldP spid="18" grpId="0" animBg="1"/>
      <p:bldP spid="23" grpId="0" animBg="1"/>
      <p:bldP spid="24" grpId="0" animBg="1"/>
      <p:bldP spid="25" grpId="0" animBg="1"/>
      <p:bldP spid="27" grpId="0" animBg="1"/>
      <p:bldP spid="33" grpId="0" animBg="1"/>
      <p:bldP spid="19" grpId="0" animBg="1"/>
      <p:bldP spid="2" grpId="0"/>
      <p:bldP spid="3" grpId="0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858348"/>
              </p:ext>
            </p:extLst>
          </p:nvPr>
        </p:nvGraphicFramePr>
        <p:xfrm>
          <a:off x="186330" y="762000"/>
          <a:ext cx="8957670" cy="3944806"/>
        </p:xfrm>
        <a:graphic>
          <a:graphicData uri="http://schemas.openxmlformats.org/drawingml/2006/table">
            <a:tbl>
              <a:tblPr firstRow="1" firstCol="1" bandRow="1"/>
              <a:tblGrid>
                <a:gridCol w="2118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3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5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</a:rPr>
                        <a:t>Exponent</a:t>
                      </a:r>
                      <a:endParaRPr lang="en-US" sz="28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+mn-lt"/>
                          <a:ea typeface="Calibri"/>
                        </a:rPr>
                        <a:t>Expanded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+mn-lt"/>
                          <a:ea typeface="Calibri"/>
                        </a:rPr>
                        <a:t>Simplify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23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23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24342" y="1574505"/>
                <a:ext cx="1656693" cy="72180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4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4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0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5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342" y="1574505"/>
                <a:ext cx="1656693" cy="7218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631702" y="1722921"/>
                <a:ext cx="16383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𝒙</m:t>
                    </m:r>
                  </m:oMath>
                </a14:m>
                <a:r>
                  <a:rPr lang="en-US" sz="2800" b="1" dirty="0">
                    <a:solidFill>
                      <a:prstClr val="black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b="1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𝒙</m:t>
                    </m:r>
                    <m:r>
                      <a:rPr lang="en-US" sz="2800" b="1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)</m:t>
                    </m:r>
                  </m:oMath>
                </a14:m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1702" y="1722921"/>
                <a:ext cx="163830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014113" y="1631028"/>
                <a:ext cx="1862960" cy="784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  <m:sup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US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113" y="1631028"/>
                <a:ext cx="1862960" cy="7847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07123" y="2525184"/>
                <a:ext cx="1656693" cy="9244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0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40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123" y="2525184"/>
                <a:ext cx="1656693" cy="9244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075515" y="2462377"/>
                <a:ext cx="1340069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dirty="0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800" b="1" i="1" dirty="0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800" b="1" i="1" dirty="0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5515" y="2462377"/>
                <a:ext cx="1340069" cy="9017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919446" y="2617640"/>
                <a:ext cx="2102068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3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3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36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𝟔</m:t>
                                </m:r>
                              </m:sup>
                            </m:sSup>
                          </m:den>
                        </m:f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sz="3600" b="1" dirty="0">
                    <a:solidFill>
                      <a:schemeClr val="tx1"/>
                    </a:solidFill>
                  </a:rPr>
                  <a:t>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36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3600" b="1" i="1" smtClean="0">
                            <a:latin typeface="Cambria Math"/>
                          </a:rPr>
                          <m:t>𝟔</m:t>
                        </m:r>
                      </m:sup>
                    </m:sSup>
                  </m:oMath>
                </a14:m>
                <a:endParaRPr lang="en-US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9446" y="2617640"/>
                <a:ext cx="2102068" cy="892552"/>
              </a:xfrm>
              <a:prstGeom prst="rect">
                <a:avLst/>
              </a:prstGeom>
              <a:blipFill>
                <a:blip r:embed="rId8"/>
                <a:stretch>
                  <a:fillRect b="-12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761768" y="2509449"/>
                <a:ext cx="1569982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dirty="0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800" b="1" i="1" dirty="0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800" b="1" i="1" dirty="0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1768" y="2509449"/>
                <a:ext cx="1569982" cy="9017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510208" y="5079809"/>
            <a:ext cx="5309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Do you notice a pattern?!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" y="5768536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When taking the power of a power, multiply the exponents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333627" y="5973106"/>
                <a:ext cx="2585819" cy="52322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sup>
                          </m:sSup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𝒏</m:t>
                          </m:r>
                        </m:sup>
                      </m:sSup>
                      <m:r>
                        <a:rPr lang="en-US" sz="2800" b="1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𝒎</m:t>
                          </m:r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3627" y="5973106"/>
                <a:ext cx="2585819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446217" y="1722921"/>
                <a:ext cx="18629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2800" b="1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1" i="1">
                          <a:latin typeface="Cambria Math" panose="02040503050406030204" pitchFamily="18" charset="0"/>
                          <a:ea typeface="Cambria Math"/>
                        </a:rPr>
                        <m:t>𝒙</m:t>
                      </m:r>
                      <m:r>
                        <m:rPr>
                          <m:nor/>
                        </m:rPr>
                        <a:rPr lang="en-US" sz="2800" b="1" dirty="0">
                          <a:solidFill>
                            <a:prstClr val="black"/>
                          </a:solidFill>
                          <a:ea typeface="Cambria Math"/>
                        </a:rPr>
                        <m:t> 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1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6217" y="1722921"/>
                <a:ext cx="1862960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0" y="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Case 2</a:t>
            </a:r>
          </a:p>
        </p:txBody>
      </p:sp>
      <p:pic>
        <p:nvPicPr>
          <p:cNvPr id="34" name="Picture 33" descr="C:\Users\Melinda\AppData\Local\Microsoft\Windows\Temporary Internet Files\Content.IE5\B55R80OT\MC900055181[1].wmf">
            <a:extLst>
              <a:ext uri="{FF2B5EF4-FFF2-40B4-BE49-F238E27FC236}">
                <a16:creationId xmlns:a16="http://schemas.microsoft.com/office/drawing/2014/main" id="{9C1B1E91-F9C8-461E-8FED-F487B4C40154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30" y="4938231"/>
            <a:ext cx="1171247" cy="92333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7666CD6-9217-4C8B-87D0-C3FE52EA2F3D}"/>
                  </a:ext>
                </a:extLst>
              </p:cNvPr>
              <p:cNvSpPr txBox="1"/>
              <p:nvPr/>
            </p:nvSpPr>
            <p:spPr>
              <a:xfrm>
                <a:off x="592216" y="3567420"/>
                <a:ext cx="1371600" cy="1331134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3200" b="1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200" b="1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𝒂</m:t>
                                      </m:r>
                                    </m:e>
                                    <m:sup>
                                      <m:r>
                                        <a:rPr lang="en-US" sz="3200" b="1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3200" b="1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3200" b="1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𝒃</m:t>
                                      </m:r>
                                    </m:e>
                                    <m:sup>
                                      <m:r>
                                        <a:rPr lang="en-US" sz="3200" b="1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7666CD6-9217-4C8B-87D0-C3FE52EA2F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216" y="3567420"/>
                <a:ext cx="1371600" cy="133113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78FAF28-0CB6-4BDE-AFA2-8E0FB7D63FC2}"/>
                  </a:ext>
                </a:extLst>
              </p:cNvPr>
              <p:cNvSpPr txBox="1"/>
              <p:nvPr/>
            </p:nvSpPr>
            <p:spPr>
              <a:xfrm>
                <a:off x="2884119" y="3846984"/>
                <a:ext cx="1562098" cy="83631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en-US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78FAF28-0CB6-4BDE-AFA2-8E0FB7D63F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4119" y="3846984"/>
                <a:ext cx="1562098" cy="83631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67C57BF-9B41-462F-BCAC-24D66479AB20}"/>
                  </a:ext>
                </a:extLst>
              </p:cNvPr>
              <p:cNvSpPr txBox="1"/>
              <p:nvPr/>
            </p:nvSpPr>
            <p:spPr>
              <a:xfrm>
                <a:off x="6895091" y="3768661"/>
                <a:ext cx="1656693" cy="992964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 smtClean="0">
                                  <a:latin typeface="Cambria Math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67C57BF-9B41-462F-BCAC-24D66479AB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091" y="3768661"/>
                <a:ext cx="1656693" cy="99296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A23E6C0-DFC8-41B0-B446-D360A0408240}"/>
                  </a:ext>
                </a:extLst>
              </p:cNvPr>
              <p:cNvSpPr txBox="1"/>
              <p:nvPr/>
            </p:nvSpPr>
            <p:spPr>
              <a:xfrm>
                <a:off x="4477260" y="3823379"/>
                <a:ext cx="1562098" cy="83631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den>
                      </m:f>
                    </m:oMath>
                  </m:oMathPara>
                </a14:m>
                <a:endParaRPr lang="en-US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A23E6C0-DFC8-41B0-B446-D360A04082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7260" y="3823379"/>
                <a:ext cx="1562098" cy="83631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D748634-6617-4C0A-A194-5FA093873D9B}"/>
                  </a:ext>
                </a:extLst>
              </p:cNvPr>
              <p:cNvSpPr txBox="1"/>
              <p:nvPr/>
            </p:nvSpPr>
            <p:spPr>
              <a:xfrm>
                <a:off x="6600014" y="5551906"/>
                <a:ext cx="2620687" cy="110883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b="1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800" b="1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1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𝒂</m:t>
                                      </m:r>
                                    </m:e>
                                    <m:sup>
                                      <m:r>
                                        <a:rPr lang="en-US" sz="2800" b="1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𝒎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800" b="1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1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𝒃</m:t>
                                      </m:r>
                                    </m:e>
                                    <m:sup>
                                      <m:r>
                                        <a:rPr lang="en-US" sz="2800" b="1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𝒎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𝒏</m:t>
                          </m:r>
                        </m:sup>
                      </m:sSup>
                      <m:r>
                        <a:rPr lang="en-US" sz="2800" b="1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𝒎</m:t>
                              </m:r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𝒏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𝒎</m:t>
                              </m:r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en-US" sz="2800" b="1" i="1" dirty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𝒏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D748634-6617-4C0A-A194-5FA093873D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0014" y="5551906"/>
                <a:ext cx="2620687" cy="110883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796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 animBg="1"/>
      <p:bldP spid="18" grpId="0" animBg="1"/>
      <p:bldP spid="23" grpId="0" animBg="1"/>
      <p:bldP spid="24" grpId="0" animBg="1"/>
      <p:bldP spid="25" grpId="0" animBg="1"/>
      <p:bldP spid="17" grpId="0" animBg="1"/>
      <p:bldP spid="2" grpId="0"/>
      <p:bldP spid="3" grpId="0"/>
      <p:bldP spid="29" grpId="0" animBg="1"/>
      <p:bldP spid="30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219105"/>
              </p:ext>
            </p:extLst>
          </p:nvPr>
        </p:nvGraphicFramePr>
        <p:xfrm>
          <a:off x="124807" y="744220"/>
          <a:ext cx="8979778" cy="4117340"/>
        </p:xfrm>
        <a:graphic>
          <a:graphicData uri="http://schemas.openxmlformats.org/drawingml/2006/table">
            <a:tbl>
              <a:tblPr firstRow="1" firstCol="1" bandRow="1"/>
              <a:tblGrid>
                <a:gridCol w="1683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1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46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11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</a:rPr>
                        <a:t>Exponent</a:t>
                      </a:r>
                      <a:endParaRPr lang="en-US" sz="24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Calibri"/>
                        </a:rPr>
                        <a:t>Expanded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Calibri"/>
                        </a:rPr>
                        <a:t>Simplify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2392" y="1358405"/>
                <a:ext cx="1371600" cy="108754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e>
                            <m:sup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𝟕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e>
                            <m:sup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sup>
                          </m:sSup>
                        </m:den>
                      </m:f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392" y="1358405"/>
                <a:ext cx="1371600" cy="10875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524000" y="4893781"/>
            <a:ext cx="5309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Do you notice a pattern?!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5692869"/>
            <a:ext cx="52630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When dividing powers, subtract the exponents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573109" y="5556121"/>
                <a:ext cx="3733800" cy="127502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4000" b="1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𝒏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0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4000" b="1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sup>
                          </m:sSup>
                        </m:den>
                      </m:f>
                      <m:r>
                        <a:rPr lang="en-US" sz="4000" b="1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4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40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40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𝒏</m:t>
                          </m:r>
                          <m:r>
                            <a:rPr lang="en-US" sz="40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40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𝒎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109" y="5556121"/>
                <a:ext cx="3733800" cy="1275029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324103" y="1435992"/>
                <a:ext cx="4239605" cy="89742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den>
                      </m:f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4103" y="1435992"/>
                <a:ext cx="4239605" cy="8974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440009" y="1443208"/>
                <a:ext cx="1656693" cy="5959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𝟒</m:t>
                          </m:r>
                        </m:e>
                        <m:sup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0009" y="1443208"/>
                <a:ext cx="1656693" cy="595932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32391" y="2561268"/>
                <a:ext cx="1371600" cy="111755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𝟕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𝟗</m:t>
                              </m:r>
                            </m:sup>
                          </m:sSup>
                        </m:den>
                      </m:f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391" y="2561268"/>
                <a:ext cx="1371600" cy="111755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324104" y="2675615"/>
                <a:ext cx="4239603" cy="83356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den>
                      </m:f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4104" y="2675615"/>
                <a:ext cx="4239603" cy="83356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277100" y="2508149"/>
                <a:ext cx="1855074" cy="90178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100" y="2508149"/>
                <a:ext cx="1855074" cy="901785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32393" y="3722805"/>
                <a:ext cx="1371600" cy="111985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𝟕</m:t>
                              </m:r>
                            </m:sup>
                          </m:sSup>
                        </m:den>
                      </m:f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393" y="3722805"/>
                <a:ext cx="1371600" cy="111985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324104" y="3801117"/>
                <a:ext cx="4239604" cy="90794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num>
                        <m:den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𝒃</m:t>
                          </m:r>
                        </m:den>
                      </m:f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4104" y="3801117"/>
                <a:ext cx="4239604" cy="9079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421614" y="3703028"/>
                <a:ext cx="1656693" cy="90172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dirty="0" smtClean="0">
                              <a:latin typeface="Cambria Math"/>
                            </a:rPr>
                            <m:t>𝒃</m:t>
                          </m:r>
                        </m:den>
                      </m:f>
                      <m:r>
                        <a:rPr lang="en-US" sz="2800" b="1" i="1" dirty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dirty="0" smtClean="0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 dirty="0" smtClean="0">
                              <a:latin typeface="Cambria Math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1614" y="3703028"/>
                <a:ext cx="1656693" cy="901722"/>
              </a:xfrm>
              <a:prstGeom prst="rect">
                <a:avLst/>
              </a:prstGeom>
              <a:blipFill rotWithShape="1">
                <a:blip r:embed="rId1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0" y="0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Case </a:t>
            </a:r>
            <a:r>
              <a:rPr lang="en-US" sz="4400" b="1" dirty="0" smtClean="0"/>
              <a:t>3</a:t>
            </a:r>
            <a:endParaRPr lang="en-US" sz="4400" b="1" dirty="0"/>
          </a:p>
        </p:txBody>
      </p:sp>
      <p:pic>
        <p:nvPicPr>
          <p:cNvPr id="23" name="Picture 22" descr="C:\Users\Melinda\AppData\Local\Microsoft\Windows\Temporary Internet Files\Content.IE5\B55R80OT\MC900055181[1].wmf">
            <a:extLst>
              <a:ext uri="{FF2B5EF4-FFF2-40B4-BE49-F238E27FC236}">
                <a16:creationId xmlns:a16="http://schemas.microsoft.com/office/drawing/2014/main" id="{9B8A0D5B-C77D-4D26-9F2B-FE4C74A9DDA7}"/>
              </a:ext>
            </a:extLst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30" y="4938231"/>
            <a:ext cx="1171247" cy="9233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854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/>
      <p:bldP spid="29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521664"/>
              </p:ext>
            </p:extLst>
          </p:nvPr>
        </p:nvGraphicFramePr>
        <p:xfrm>
          <a:off x="342900" y="2438418"/>
          <a:ext cx="8458200" cy="2143986"/>
        </p:xfrm>
        <a:graphic>
          <a:graphicData uri="http://schemas.openxmlformats.org/drawingml/2006/table">
            <a:tbl>
              <a:tblPr firstRow="1" firstCol="1" bandRow="1"/>
              <a:tblGrid>
                <a:gridCol w="1951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9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7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52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</a:rPr>
                        <a:t>Exponent</a:t>
                      </a:r>
                      <a:endParaRPr lang="en-US" sz="24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Calibri"/>
                        </a:rPr>
                        <a:t>Expanded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Calibri"/>
                        </a:rPr>
                        <a:t>Simplify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4412" y="3447718"/>
                <a:ext cx="1371600" cy="108856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sup>
                          </m:sSup>
                        </m:den>
                      </m:f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12" y="3447718"/>
                <a:ext cx="1371600" cy="10885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012191" y="3522892"/>
                <a:ext cx="2119802" cy="89742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8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191" y="3522892"/>
                <a:ext cx="2119802" cy="8974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657990" y="3679218"/>
                <a:ext cx="828346" cy="58477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7990" y="3679218"/>
                <a:ext cx="828346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 descr="C:\Users\Melinda\AppData\Local\Microsoft\Windows\Temporary Internet Files\Content.IE5\B55R80OT\MC900055181[1].wm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52" y="304800"/>
            <a:ext cx="1656693" cy="135138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286389" y="3447718"/>
                <a:ext cx="1656693" cy="1017523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𝟏𝟔</m:t>
                          </m:r>
                        </m:num>
                        <m:den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𝟏𝟔</m:t>
                          </m:r>
                        </m:den>
                      </m:f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389" y="3447718"/>
                <a:ext cx="1656693" cy="10175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133600" y="5191595"/>
                <a:ext cx="2063968" cy="78476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e>
                        <m:sup>
                          <m:r>
                            <a:rPr lang="en-US" sz="4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  <m:r>
                        <a:rPr lang="en-US" sz="4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4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5191595"/>
                <a:ext cx="2063968" cy="78476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286050" y="5191595"/>
                <a:ext cx="2063968" cy="78476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sup>
                      </m:sSup>
                      <m:r>
                        <a:rPr lang="en-US" sz="4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4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4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6050" y="5191595"/>
                <a:ext cx="2063968" cy="78476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663706" y="285307"/>
                <a:ext cx="1408386" cy="13376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US" sz="4000" b="1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0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US" sz="4000" b="1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sup>
                          </m:sSup>
                        </m:den>
                      </m:f>
                      <m:r>
                        <a:rPr lang="en-US" sz="40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3706" y="285307"/>
                <a:ext cx="1408386" cy="13376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921501" y="732584"/>
                <a:ext cx="1914031" cy="720134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40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e>
                        <m:sup>
                          <m:r>
                            <a:rPr lang="en-US" sz="40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  <m:r>
                            <a:rPr lang="en-US" sz="40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40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sup>
                      </m:sSup>
                      <m:r>
                        <a:rPr lang="en-US" sz="4000" b="1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1501" y="732584"/>
                <a:ext cx="1914031" cy="72013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667204" y="731751"/>
                <a:ext cx="979271" cy="72180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40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e>
                        <m:sup>
                          <m:r>
                            <a:rPr lang="en-US" sz="40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7204" y="731751"/>
                <a:ext cx="979271" cy="72180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357766" y="716709"/>
                <a:ext cx="1593302" cy="720134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=??</m:t>
                      </m:r>
                    </m:oMath>
                  </m:oMathPara>
                </a14:m>
                <a:endParaRPr lang="en-US" sz="4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7766" y="716709"/>
                <a:ext cx="1593302" cy="72013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03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4" grpId="0" animBg="1"/>
      <p:bldP spid="35" grpId="0" animBg="1"/>
      <p:bldP spid="25" grpId="0" animBg="1"/>
      <p:bldP spid="26" grpId="0" animBg="1"/>
      <p:bldP spid="27" grpId="0" animBg="1"/>
      <p:bldP spid="30" grpId="0" animBg="1"/>
      <p:bldP spid="33" grpId="0" animBg="1"/>
      <p:bldP spid="42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550262"/>
              </p:ext>
            </p:extLst>
          </p:nvPr>
        </p:nvGraphicFramePr>
        <p:xfrm>
          <a:off x="2157248" y="228599"/>
          <a:ext cx="6986751" cy="6400801"/>
        </p:xfrm>
        <a:graphic>
          <a:graphicData uri="http://schemas.openxmlformats.org/drawingml/2006/table">
            <a:tbl>
              <a:tblPr firstRow="1" firstCol="1" bandRow="1"/>
              <a:tblGrid>
                <a:gridCol w="172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9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54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</a:rPr>
                        <a:t>Exponent</a:t>
                      </a:r>
                      <a:endParaRPr lang="en-US" sz="2800" b="1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+mn-lt"/>
                          <a:ea typeface="Calibri"/>
                        </a:rPr>
                        <a:t>Rewrite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+mn-lt"/>
                          <a:ea typeface="Calibri"/>
                        </a:rPr>
                        <a:t>Expand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+mn-lt"/>
                          <a:ea typeface="Calibri"/>
                        </a:rPr>
                        <a:t>Simplify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45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45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62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2133600" y="0"/>
            <a:ext cx="0" cy="6705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63817" y="1191589"/>
                <a:ext cx="1656693" cy="10734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e>
                        <m:sup>
                          <m:f>
                            <m:fPr>
                              <m:ctrlPr>
                                <a:rPr lang="en-US" sz="44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4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3817" y="1191589"/>
                <a:ext cx="1656693" cy="1073499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20511" y="1343617"/>
                <a:ext cx="1719098" cy="8465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4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en-US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511" y="1343617"/>
                <a:ext cx="1719098" cy="846578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 descr="C:\Users\Melinda\AppData\Local\Microsoft\Windows\Temporary Internet Files\Content.IE5\1HKWAJJV\MC900434901[1]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42" y="966490"/>
            <a:ext cx="1739747" cy="1306195"/>
          </a:xfrm>
          <a:prstGeom prst="rect">
            <a:avLst/>
          </a:prstGeom>
          <a:noFill/>
          <a:ex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696200" y="1343617"/>
                <a:ext cx="1467508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200" y="1343617"/>
                <a:ext cx="1467508" cy="769441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163816" y="2660664"/>
                <a:ext cx="1656693" cy="107689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8</m:t>
                          </m:r>
                        </m:e>
                        <m:sup>
                          <m:f>
                            <m:fPr>
                              <m:ctrlPr>
                                <a:rPr lang="en-US" sz="44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4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3816" y="2660664"/>
                <a:ext cx="1656693" cy="1076898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802118" y="2772457"/>
                <a:ext cx="1719098" cy="853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40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400" b="0" i="1" dirty="0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g>
                        <m:e>
                          <m:r>
                            <a:rPr lang="en-US" sz="4400" b="0" i="1" dirty="0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lang="en-US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118" y="2772457"/>
                <a:ext cx="1719098" cy="853311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696199" y="2514694"/>
                <a:ext cx="1451743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6199" y="2514694"/>
                <a:ext cx="1451743" cy="769441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169072" y="4048654"/>
                <a:ext cx="1656693" cy="111081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e>
                        <m:sup>
                          <m:f>
                            <m:fPr>
                              <m:ctrlPr>
                                <a:rPr lang="en-US" sz="4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4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9072" y="4048654"/>
                <a:ext cx="1656693" cy="1110817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962400" y="4133036"/>
                <a:ext cx="1558815" cy="938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4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4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4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sz="4400" b="0" i="1" dirty="0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133036"/>
                <a:ext cx="1558815" cy="938847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658098" y="4940887"/>
                <a:ext cx="1472764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en-US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8098" y="4940887"/>
                <a:ext cx="1472764" cy="769441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586905" y="2772457"/>
                <a:ext cx="2109294" cy="849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40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400" b="0" i="1" dirty="0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g>
                        <m:e>
                          <m:r>
                            <a:rPr lang="en-US" sz="4400" b="0" i="1" dirty="0" smtClean="0">
                              <a:latin typeface="Cambria Math"/>
                              <a:ea typeface="Cambria Math"/>
                            </a:rPr>
                            <m:t>2∙2∙2</m:t>
                          </m:r>
                        </m:e>
                      </m:rad>
                    </m:oMath>
                  </m:oMathPara>
                </a14:m>
                <a:endParaRPr lang="en-US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6905" y="2772457"/>
                <a:ext cx="2109294" cy="849079"/>
              </a:xfrm>
              <a:prstGeom prst="rect">
                <a:avLst/>
              </a:prstGeom>
              <a:blipFill rotWithShape="1">
                <a:blip r:embed="rId13" cstate="print"/>
                <a:stretch>
                  <a:fillRect l="-5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586906" y="3886200"/>
                <a:ext cx="2109294" cy="885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40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4400" b="0" i="1" dirty="0" smtClean="0">
                              <a:latin typeface="Cambria Math"/>
                              <a:ea typeface="Cambria Math"/>
                            </a:rPr>
                            <m:t>4∙4∙4</m:t>
                          </m:r>
                        </m:e>
                      </m:rad>
                    </m:oMath>
                  </m:oMathPara>
                </a14:m>
                <a:endParaRPr lang="en-US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6906" y="3886200"/>
                <a:ext cx="2109294" cy="885692"/>
              </a:xfrm>
              <a:prstGeom prst="rect">
                <a:avLst/>
              </a:prstGeom>
              <a:blipFill rotWithShape="1">
                <a:blip r:embed="rId1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589534" y="4787933"/>
                <a:ext cx="2109294" cy="885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40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4400" b="0" i="1" dirty="0" smtClean="0">
                              <a:latin typeface="Cambria Math"/>
                              <a:ea typeface="Cambria Math"/>
                            </a:rPr>
                            <m:t>64</m:t>
                          </m:r>
                        </m:e>
                      </m:rad>
                    </m:oMath>
                  </m:oMathPara>
                </a14:m>
                <a:endParaRPr lang="en-US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9534" y="4787933"/>
                <a:ext cx="2109294" cy="885692"/>
              </a:xfrm>
              <a:prstGeom prst="rect">
                <a:avLst/>
              </a:prstGeom>
              <a:blipFill rotWithShape="1">
                <a:blip r:embed="rId1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586905" y="5673625"/>
                <a:ext cx="2109294" cy="885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40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4400" b="0" i="1" dirty="0" smtClean="0">
                              <a:latin typeface="Cambria Math"/>
                              <a:ea typeface="Cambria Math"/>
                            </a:rPr>
                            <m:t>8∙8</m:t>
                          </m:r>
                        </m:e>
                      </m:rad>
                    </m:oMath>
                  </m:oMathPara>
                </a14:m>
                <a:endParaRPr lang="en-US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6905" y="5673625"/>
                <a:ext cx="2109294" cy="885692"/>
              </a:xfrm>
              <a:prstGeom prst="rect">
                <a:avLst/>
              </a:prstGeom>
              <a:blipFill rotWithShape="1">
                <a:blip r:embed="rId1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1143000"/>
            <a:ext cx="1752600" cy="10842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6445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 animBg="1"/>
      <p:bldP spid="18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33" grpId="0" animBg="1"/>
      <p:bldP spid="29" grpId="0" animBg="1"/>
      <p:bldP spid="30" grpId="0" animBg="1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57105</TotalTime>
  <Words>130</Words>
  <Application>Microsoft Office PowerPoint</Application>
  <PresentationFormat>On-screen Show (4:3)</PresentationFormat>
  <Paragraphs>124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Wingdings</vt:lpstr>
      <vt:lpstr>Office Theme</vt:lpstr>
      <vt:lpstr>Lesson 2: Power Rules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Melinda</dc:creator>
  <cp:lastModifiedBy>Melinda Grant</cp:lastModifiedBy>
  <cp:revision>271</cp:revision>
  <cp:lastPrinted>2018-04-27T19:13:41Z</cp:lastPrinted>
  <dcterms:created xsi:type="dcterms:W3CDTF">2013-10-19T19:06:33Z</dcterms:created>
  <dcterms:modified xsi:type="dcterms:W3CDTF">2018-04-27T21:40:00Z</dcterms:modified>
</cp:coreProperties>
</file>