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57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9101B-2EEC-4593-B27D-9B35E9205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36731-4831-4B59-9D37-44F7E0AAD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85F17-3427-42E3-AD47-512D7666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EA114-0915-42EB-A5D8-D6BD5C09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110B9-A1E1-4A32-AE0D-C03DB250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0549-7490-4492-A4A3-90097F4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E122E-3BCE-4C94-A7B2-9376B1F1F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F76A5-940A-40D0-9689-F40F9629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A556D-2F70-45F4-B002-E367E4CC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C5927-4CBD-465D-BC96-21BD9915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C518D-CE09-4430-9F6E-FB111F845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831DF-D294-4204-BD89-21E1DA611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3AB9F-2CCC-46AF-A662-E30F5CD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1B2C-B4E6-4458-98A1-0CB2F51F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82E39-1519-4C64-8C57-66A2F516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1366-03DD-4C6A-88DD-77C77D79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D244D-0ACD-423D-B700-A407A6E7A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30F48-4128-4BA1-9DFD-FD743A65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B5E11-C09E-42A5-A8EB-FE2B7CA9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2537E-DCE3-41B7-B40C-ACF3EB4A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6B73-2D99-4964-BFE9-E48318C4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6FCA2-2C05-410A-AE98-4753169CD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63BD3-A5B9-478E-96FE-C889E43E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E3D5-8FAC-4D31-9015-84414FE8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F79C1-BF60-4EDB-A0AB-7BF01537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C3009-1786-4602-A069-F9F8B8F1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1025-2F7A-407F-B3FF-7E76842EA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613B1-4191-4458-8BF1-7C7F6F771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3D2AE-DC40-4B18-BFAA-A3B7864C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E280B-A97E-4A0A-BD4F-F4123F9D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64051-EBF4-4652-905D-3FB8D715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6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6297-4838-4445-9AF6-920EA505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CD8C0-79FA-43DE-88D6-B87160193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A772B-F47C-451C-8DD6-F09E8E353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F375B-DBA1-4F32-9096-D619DDC7F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80580-23C8-4607-9612-79C07A87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EE89C-EE33-4E70-B397-5D6DEA51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BD6C0-EB2B-400C-9509-8D259908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C4E6A-BA7C-4EBB-B631-CE79FC6D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5A1-299D-42AD-8F3C-3B41F292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4423A-6560-4A73-9EE9-09559F853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AA80E-2D7D-47A0-B7C6-1A28C61C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353CD-F7DA-449D-80AB-F8E27D13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9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B7740-0506-43CA-84AC-55E803EF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915396-F15C-4284-BB7A-51814A75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A5DB6-AB28-4DD1-8806-DFE9F8A5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5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E394-D03B-40DD-934F-91BC51FD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E9CB-7C5A-459B-BF70-81C1CF7A0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F2F58-E0C0-476B-9A5C-C656B0F71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6E22D-82B8-430B-8E6E-7289213E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A1F36-6609-42BB-A629-FB8F54EA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492B3-5F11-4106-9F36-C88C1589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F902-90A3-426B-A9D1-071BEE8D1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C6471-76D7-4152-A263-268DA1670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121F0-0341-40FC-8048-1F7F878AA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377D3-2457-4A70-BAAF-A0CCDE80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54F12-C08A-4553-A161-68E1FD10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EE21A-8CAC-4525-8BA5-69E1FE99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8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9AAA6-DA3B-4340-AF53-F6E1DD33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381BD-C158-4301-AE5B-6237E5CAA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24C40-5D0B-4A59-A340-2F41AC685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8D001-741D-4111-B1E9-5EEFD5961AE5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14E3-A798-4B5F-8C43-7A729EDA2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2EE6-FD9C-4890-94F4-41EC40347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5609-7279-4F38-BDED-CA82B897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0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D7BF-D1CB-47D7-9A29-D0CEFE6D1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22363"/>
            <a:ext cx="12192000" cy="2387600"/>
          </a:xfrm>
        </p:spPr>
        <p:txBody>
          <a:bodyPr/>
          <a:lstStyle/>
          <a:p>
            <a:r>
              <a:rPr lang="en-US" dirty="0"/>
              <a:t>Lesson 1: What are Exponentials?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E0382-131F-49CE-B4A6-74702D6A7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en-US" dirty="0"/>
              <a:t>I am able to identify the characteristics of an exponential graph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/>
              <a:t>I can tell if a set of data points (t-table) is exponential or not</a:t>
            </a:r>
          </a:p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en-US" dirty="0"/>
              <a:t>I can simplify an exponential equations using order of operations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684A-AFF6-463E-9718-F1871189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I. I am able to identify the characteristics of an exponential graph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768A1D-0498-453C-9721-A95E3085A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75888"/>
              </p:ext>
            </p:extLst>
          </p:nvPr>
        </p:nvGraphicFramePr>
        <p:xfrm>
          <a:off x="368489" y="1825625"/>
          <a:ext cx="11586949" cy="4888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8855">
                  <a:extLst>
                    <a:ext uri="{9D8B030D-6E8A-4147-A177-3AD203B41FA5}">
                      <a16:colId xmlns:a16="http://schemas.microsoft.com/office/drawing/2014/main" val="3246588629"/>
                    </a:ext>
                  </a:extLst>
                </a:gridCol>
                <a:gridCol w="4789047">
                  <a:extLst>
                    <a:ext uri="{9D8B030D-6E8A-4147-A177-3AD203B41FA5}">
                      <a16:colId xmlns:a16="http://schemas.microsoft.com/office/drawing/2014/main" val="1466008530"/>
                    </a:ext>
                  </a:extLst>
                </a:gridCol>
                <a:gridCol w="4789047">
                  <a:extLst>
                    <a:ext uri="{9D8B030D-6E8A-4147-A177-3AD203B41FA5}">
                      <a16:colId xmlns:a16="http://schemas.microsoft.com/office/drawing/2014/main" val="583340722"/>
                    </a:ext>
                  </a:extLst>
                </a:gridCol>
              </a:tblGrid>
              <a:tr h="603676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Linear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Exponential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4957700"/>
                  </a:ext>
                </a:extLst>
              </a:tr>
              <a:tr h="2142652">
                <a:tc>
                  <a:txBody>
                    <a:bodyPr/>
                    <a:lstStyle/>
                    <a:p>
                      <a:r>
                        <a:rPr lang="en-US" sz="2800" b="1" dirty="0"/>
                        <a:t>Increasing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5593201"/>
                  </a:ext>
                </a:extLst>
              </a:tr>
              <a:tr h="2142652">
                <a:tc>
                  <a:txBody>
                    <a:bodyPr/>
                    <a:lstStyle/>
                    <a:p>
                      <a:r>
                        <a:rPr lang="en-US" sz="2800" b="1" dirty="0"/>
                        <a:t>Decreasing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9001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667250" y="2533650"/>
            <a:ext cx="0" cy="1924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475" y="3476625"/>
            <a:ext cx="2519598" cy="19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571142" y="2552700"/>
            <a:ext cx="0" cy="1924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23367" y="3495675"/>
            <a:ext cx="2519598" cy="19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55226" y="4819650"/>
            <a:ext cx="0" cy="1924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07451" y="5762625"/>
            <a:ext cx="2519598" cy="19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571142" y="4800600"/>
            <a:ext cx="0" cy="1924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23367" y="5743575"/>
            <a:ext cx="2519598" cy="1905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636552" y="2848686"/>
            <a:ext cx="2037348" cy="1212181"/>
          </a:xfrm>
          <a:prstGeom prst="straightConnector1">
            <a:avLst/>
          </a:prstGeom>
          <a:ln w="76200">
            <a:solidFill>
              <a:schemeClr val="accent6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31536" y="5129633"/>
            <a:ext cx="1867159" cy="1272904"/>
          </a:xfrm>
          <a:prstGeom prst="straightConnector1">
            <a:avLst/>
          </a:prstGeom>
          <a:ln w="76200">
            <a:solidFill>
              <a:schemeClr val="accent6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77853" y="406086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Slope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77853" y="4819650"/>
            <a:ext cx="168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Slope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87142" y="3960247"/>
            <a:ext cx="167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161192" y="6384923"/>
            <a:ext cx="178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Decay</a:t>
            </a:r>
            <a:endParaRPr lang="en-US" dirty="0"/>
          </a:p>
        </p:txBody>
      </p:sp>
      <p:sp>
        <p:nvSpPr>
          <p:cNvPr id="33" name="Arc 32"/>
          <p:cNvSpPr/>
          <p:nvPr/>
        </p:nvSpPr>
        <p:spPr>
          <a:xfrm rot="6255037">
            <a:off x="8773768" y="1139088"/>
            <a:ext cx="2397785" cy="2075066"/>
          </a:xfrm>
          <a:prstGeom prst="arc">
            <a:avLst>
              <a:gd name="adj1" fmla="val 16082278"/>
              <a:gd name="adj2" fmla="val 0"/>
            </a:avLst>
          </a:prstGeom>
          <a:ln w="762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6200000">
            <a:off x="9859760" y="3586012"/>
            <a:ext cx="1999513" cy="2075066"/>
          </a:xfrm>
          <a:prstGeom prst="arc">
            <a:avLst>
              <a:gd name="adj1" fmla="val 16082278"/>
              <a:gd name="adj2" fmla="val 912680"/>
            </a:avLst>
          </a:prstGeom>
          <a:ln w="762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633978">
            <a:off x="7026743" y="5855316"/>
            <a:ext cx="2397785" cy="2075066"/>
          </a:xfrm>
          <a:prstGeom prst="arc">
            <a:avLst>
              <a:gd name="adj1" fmla="val 14567064"/>
              <a:gd name="adj2" fmla="val 0"/>
            </a:avLst>
          </a:prstGeom>
          <a:ln w="762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0800000">
            <a:off x="9798268" y="3867859"/>
            <a:ext cx="2397785" cy="1764516"/>
          </a:xfrm>
          <a:prstGeom prst="arc">
            <a:avLst>
              <a:gd name="adj1" fmla="val 14777458"/>
              <a:gd name="adj2" fmla="val 254476"/>
            </a:avLst>
          </a:prstGeom>
          <a:ln w="762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3" grpId="0" animBg="1"/>
      <p:bldP spid="34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1DD0-D074-4956-B075-0CB1BDB7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II. I can tell if a set of data points (t-table) is exponential or not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C36323-D317-4831-A88C-EC6847A3B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202279"/>
              </p:ext>
            </p:extLst>
          </p:nvPr>
        </p:nvGraphicFramePr>
        <p:xfrm>
          <a:off x="1319463" y="1439326"/>
          <a:ext cx="2642938" cy="3599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69">
                  <a:extLst>
                    <a:ext uri="{9D8B030D-6E8A-4147-A177-3AD203B41FA5}">
                      <a16:colId xmlns:a16="http://schemas.microsoft.com/office/drawing/2014/main" val="212004640"/>
                    </a:ext>
                  </a:extLst>
                </a:gridCol>
                <a:gridCol w="1321469">
                  <a:extLst>
                    <a:ext uri="{9D8B030D-6E8A-4147-A177-3AD203B41FA5}">
                      <a16:colId xmlns:a16="http://schemas.microsoft.com/office/drawing/2014/main" val="3958994292"/>
                    </a:ext>
                  </a:extLst>
                </a:gridCol>
              </a:tblGrid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0248480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2354319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9172713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9562835"/>
                  </a:ext>
                </a:extLst>
              </a:tr>
              <a:tr h="7956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70125"/>
                  </a:ext>
                </a:extLst>
              </a:tr>
            </a:tbl>
          </a:graphicData>
        </a:graphic>
      </p:graphicFrame>
      <p:sp>
        <p:nvSpPr>
          <p:cNvPr id="5" name="Arrow: Circular 4">
            <a:extLst>
              <a:ext uri="{FF2B5EF4-FFF2-40B4-BE49-F238E27FC236}">
                <a16:creationId xmlns:a16="http://schemas.microsoft.com/office/drawing/2014/main" id="{AF3FF4EB-FAA5-4B7E-A3C4-F11E59D28BE2}"/>
              </a:ext>
            </a:extLst>
          </p:cNvPr>
          <p:cNvSpPr/>
          <p:nvPr/>
        </p:nvSpPr>
        <p:spPr>
          <a:xfrm rot="5600389">
            <a:off x="3173274" y="2000362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Arrow: Circular 6">
            <a:extLst>
              <a:ext uri="{FF2B5EF4-FFF2-40B4-BE49-F238E27FC236}">
                <a16:creationId xmlns:a16="http://schemas.microsoft.com/office/drawing/2014/main" id="{027A8347-B5D7-4CA7-A705-8B393CED6B72}"/>
              </a:ext>
            </a:extLst>
          </p:cNvPr>
          <p:cNvSpPr/>
          <p:nvPr/>
        </p:nvSpPr>
        <p:spPr>
          <a:xfrm rot="5600389">
            <a:off x="3184873" y="2996642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Arrow: Circular 7">
            <a:extLst>
              <a:ext uri="{FF2B5EF4-FFF2-40B4-BE49-F238E27FC236}">
                <a16:creationId xmlns:a16="http://schemas.microsoft.com/office/drawing/2014/main" id="{CFBDAF75-DFBD-4DDF-BE7F-1B8EEB4940DC}"/>
              </a:ext>
            </a:extLst>
          </p:cNvPr>
          <p:cNvSpPr/>
          <p:nvPr/>
        </p:nvSpPr>
        <p:spPr>
          <a:xfrm rot="5600389">
            <a:off x="3184873" y="4055716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DC6E1A-3477-4151-AECA-D5A993B87031}"/>
              </a:ext>
            </a:extLst>
          </p:cNvPr>
          <p:cNvSpPr txBox="1"/>
          <p:nvPr/>
        </p:nvSpPr>
        <p:spPr>
          <a:xfrm>
            <a:off x="4372663" y="2071161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90DD45-F3AD-48F3-9331-A1B2EA8DE03E}"/>
              </a:ext>
            </a:extLst>
          </p:cNvPr>
          <p:cNvSpPr txBox="1"/>
          <p:nvPr/>
        </p:nvSpPr>
        <p:spPr>
          <a:xfrm>
            <a:off x="4372662" y="3187164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4F5F22-235C-4C5D-BBDA-4C81B195DB43}"/>
              </a:ext>
            </a:extLst>
          </p:cNvPr>
          <p:cNvSpPr txBox="1"/>
          <p:nvPr/>
        </p:nvSpPr>
        <p:spPr>
          <a:xfrm>
            <a:off x="4422154" y="4303168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70CE3E-0B91-437F-B241-F17E2F88FA94}"/>
              </a:ext>
            </a:extLst>
          </p:cNvPr>
          <p:cNvSpPr txBox="1"/>
          <p:nvPr/>
        </p:nvSpPr>
        <p:spPr>
          <a:xfrm>
            <a:off x="12513" y="5199695"/>
            <a:ext cx="5493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Linear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9C0B38D9-785F-4062-AD52-B1D1C786D586}"/>
              </a:ext>
            </a:extLst>
          </p:cNvPr>
          <p:cNvSpPr/>
          <p:nvPr/>
        </p:nvSpPr>
        <p:spPr>
          <a:xfrm rot="15999611" flipH="1">
            <a:off x="1131001" y="1841859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2885AA5F-439C-4FD0-9026-CA34A93D7004}"/>
              </a:ext>
            </a:extLst>
          </p:cNvPr>
          <p:cNvSpPr/>
          <p:nvPr/>
        </p:nvSpPr>
        <p:spPr>
          <a:xfrm rot="15999611" flipH="1">
            <a:off x="1142600" y="2838139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2E358B03-4970-41A4-914C-72C414BCEF83}"/>
              </a:ext>
            </a:extLst>
          </p:cNvPr>
          <p:cNvSpPr/>
          <p:nvPr/>
        </p:nvSpPr>
        <p:spPr>
          <a:xfrm rot="15999611" flipH="1">
            <a:off x="1142600" y="3897213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7E1FE9-8933-423B-A261-7A9BB7EE90EA}"/>
              </a:ext>
            </a:extLst>
          </p:cNvPr>
          <p:cNvSpPr txBox="1"/>
          <p:nvPr/>
        </p:nvSpPr>
        <p:spPr>
          <a:xfrm>
            <a:off x="180682" y="1961129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62BC5D-BCFE-48F8-B627-01FB6A9EF348}"/>
              </a:ext>
            </a:extLst>
          </p:cNvPr>
          <p:cNvSpPr txBox="1"/>
          <p:nvPr/>
        </p:nvSpPr>
        <p:spPr>
          <a:xfrm>
            <a:off x="180681" y="3077132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A67674-C65E-4B47-987A-575525FD4627}"/>
              </a:ext>
            </a:extLst>
          </p:cNvPr>
          <p:cNvSpPr txBox="1"/>
          <p:nvPr/>
        </p:nvSpPr>
        <p:spPr>
          <a:xfrm>
            <a:off x="230173" y="4193136"/>
            <a:ext cx="113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+1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692" y="5880193"/>
            <a:ext cx="5264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: Y change by adding a constant number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180681" y="6334926"/>
            <a:ext cx="583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: Y change by </a:t>
            </a:r>
            <a:r>
              <a:rPr lang="en-US" sz="2400" b="1" dirty="0" smtClean="0">
                <a:solidFill>
                  <a:schemeClr val="accent2"/>
                </a:solidFill>
              </a:rPr>
              <a:t>subtracting </a:t>
            </a:r>
            <a:r>
              <a:rPr lang="en-US" sz="2400" b="1" dirty="0">
                <a:solidFill>
                  <a:schemeClr val="accent2"/>
                </a:solidFill>
              </a:rPr>
              <a:t>a constant number</a:t>
            </a:r>
            <a:endParaRPr lang="en-US" sz="2400" dirty="0"/>
          </a:p>
        </p:txBody>
      </p:sp>
      <p:graphicFrame>
        <p:nvGraphicFramePr>
          <p:cNvPr id="37" name="Content Placeholder 3">
            <a:extLst>
              <a:ext uri="{FF2B5EF4-FFF2-40B4-BE49-F238E27FC236}">
                <a16:creationId xmlns:a16="http://schemas.microsoft.com/office/drawing/2014/main" id="{47C36323-D317-4831-A88C-EC6847A3B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70988"/>
              </p:ext>
            </p:extLst>
          </p:nvPr>
        </p:nvGraphicFramePr>
        <p:xfrm>
          <a:off x="7566788" y="1424305"/>
          <a:ext cx="2642938" cy="3599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69">
                  <a:extLst>
                    <a:ext uri="{9D8B030D-6E8A-4147-A177-3AD203B41FA5}">
                      <a16:colId xmlns:a16="http://schemas.microsoft.com/office/drawing/2014/main" val="212004640"/>
                    </a:ext>
                  </a:extLst>
                </a:gridCol>
                <a:gridCol w="1321469">
                  <a:extLst>
                    <a:ext uri="{9D8B030D-6E8A-4147-A177-3AD203B41FA5}">
                      <a16:colId xmlns:a16="http://schemas.microsoft.com/office/drawing/2014/main" val="3958994292"/>
                    </a:ext>
                  </a:extLst>
                </a:gridCol>
              </a:tblGrid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0248480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2354319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  <a:endParaRPr lang="en-US" sz="4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  <a:endParaRPr lang="en-US" sz="40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9172713"/>
                  </a:ext>
                </a:extLst>
              </a:tr>
              <a:tr h="6702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  <a:endParaRPr lang="en-US" sz="4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9562835"/>
                  </a:ext>
                </a:extLst>
              </a:tr>
              <a:tr h="7956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27</a:t>
                      </a:r>
                      <a:endParaRPr lang="en-US" sz="40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70125"/>
                  </a:ext>
                </a:extLst>
              </a:tr>
            </a:tbl>
          </a:graphicData>
        </a:graphic>
      </p:graphicFrame>
      <p:sp>
        <p:nvSpPr>
          <p:cNvPr id="38" name="Arrow: Circular 4">
            <a:extLst>
              <a:ext uri="{FF2B5EF4-FFF2-40B4-BE49-F238E27FC236}">
                <a16:creationId xmlns:a16="http://schemas.microsoft.com/office/drawing/2014/main" id="{AF3FF4EB-FAA5-4B7E-A3C4-F11E59D28BE2}"/>
              </a:ext>
            </a:extLst>
          </p:cNvPr>
          <p:cNvSpPr/>
          <p:nvPr/>
        </p:nvSpPr>
        <p:spPr>
          <a:xfrm rot="5600389">
            <a:off x="9420599" y="198534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9" name="Arrow: Circular 6">
            <a:extLst>
              <a:ext uri="{FF2B5EF4-FFF2-40B4-BE49-F238E27FC236}">
                <a16:creationId xmlns:a16="http://schemas.microsoft.com/office/drawing/2014/main" id="{027A8347-B5D7-4CA7-A705-8B393CED6B72}"/>
              </a:ext>
            </a:extLst>
          </p:cNvPr>
          <p:cNvSpPr/>
          <p:nvPr/>
        </p:nvSpPr>
        <p:spPr>
          <a:xfrm rot="5600389">
            <a:off x="9432198" y="298162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0" name="Arrow: Circular 7">
            <a:extLst>
              <a:ext uri="{FF2B5EF4-FFF2-40B4-BE49-F238E27FC236}">
                <a16:creationId xmlns:a16="http://schemas.microsoft.com/office/drawing/2014/main" id="{CFBDAF75-DFBD-4DDF-BE7F-1B8EEB4940DC}"/>
              </a:ext>
            </a:extLst>
          </p:cNvPr>
          <p:cNvSpPr/>
          <p:nvPr/>
        </p:nvSpPr>
        <p:spPr>
          <a:xfrm rot="5600389">
            <a:off x="9432198" y="4040695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7DC6E1A-3477-4151-AECA-D5A993B87031}"/>
                  </a:ext>
                </a:extLst>
              </p:cNvPr>
              <p:cNvSpPr txBox="1"/>
              <p:nvPr/>
            </p:nvSpPr>
            <p:spPr>
              <a:xfrm>
                <a:off x="10586409" y="2056139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7DC6E1A-3477-4151-AECA-D5A993B87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409" y="2056139"/>
                <a:ext cx="113319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390DD45-F3AD-48F3-9331-A1B2EA8DE03E}"/>
                  </a:ext>
                </a:extLst>
              </p:cNvPr>
              <p:cNvSpPr txBox="1"/>
              <p:nvPr/>
            </p:nvSpPr>
            <p:spPr>
              <a:xfrm>
                <a:off x="10619987" y="3172143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390DD45-F3AD-48F3-9331-A1B2EA8DE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9987" y="3172143"/>
                <a:ext cx="113319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34F5F22-235C-4C5D-BBDA-4C81B195DB43}"/>
                  </a:ext>
                </a:extLst>
              </p:cNvPr>
              <p:cNvSpPr txBox="1"/>
              <p:nvPr/>
            </p:nvSpPr>
            <p:spPr>
              <a:xfrm>
                <a:off x="10669479" y="4288147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34F5F22-235C-4C5D-BBDA-4C81B195D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9479" y="4288147"/>
                <a:ext cx="1133199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170CE3E-0B91-437F-B241-F17E2F88FA94}"/>
              </a:ext>
            </a:extLst>
          </p:cNvPr>
          <p:cNvSpPr txBox="1"/>
          <p:nvPr/>
        </p:nvSpPr>
        <p:spPr>
          <a:xfrm>
            <a:off x="6259838" y="5184674"/>
            <a:ext cx="5493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Exponential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45" name="Arrow: Circular 12">
            <a:extLst>
              <a:ext uri="{FF2B5EF4-FFF2-40B4-BE49-F238E27FC236}">
                <a16:creationId xmlns:a16="http://schemas.microsoft.com/office/drawing/2014/main" id="{9C0B38D9-785F-4062-AD52-B1D1C786D586}"/>
              </a:ext>
            </a:extLst>
          </p:cNvPr>
          <p:cNvSpPr/>
          <p:nvPr/>
        </p:nvSpPr>
        <p:spPr>
          <a:xfrm rot="15999611" flipH="1">
            <a:off x="7378326" y="1826838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6" name="Arrow: Circular 13">
            <a:extLst>
              <a:ext uri="{FF2B5EF4-FFF2-40B4-BE49-F238E27FC236}">
                <a16:creationId xmlns:a16="http://schemas.microsoft.com/office/drawing/2014/main" id="{2885AA5F-439C-4FD0-9026-CA34A93D7004}"/>
              </a:ext>
            </a:extLst>
          </p:cNvPr>
          <p:cNvSpPr/>
          <p:nvPr/>
        </p:nvSpPr>
        <p:spPr>
          <a:xfrm rot="15999611" flipH="1">
            <a:off x="7389925" y="2823118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7" name="Arrow: Circular 14">
            <a:extLst>
              <a:ext uri="{FF2B5EF4-FFF2-40B4-BE49-F238E27FC236}">
                <a16:creationId xmlns:a16="http://schemas.microsoft.com/office/drawing/2014/main" id="{2E358B03-4970-41A4-914C-72C414BCEF83}"/>
              </a:ext>
            </a:extLst>
          </p:cNvPr>
          <p:cNvSpPr/>
          <p:nvPr/>
        </p:nvSpPr>
        <p:spPr>
          <a:xfrm rot="15999611" flipH="1">
            <a:off x="7389925" y="3882192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F7E1FE9-8933-423B-A261-7A9BB7EE90EA}"/>
                  </a:ext>
                </a:extLst>
              </p:cNvPr>
              <p:cNvSpPr txBox="1"/>
              <p:nvPr/>
            </p:nvSpPr>
            <p:spPr>
              <a:xfrm>
                <a:off x="6249506" y="1932041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F7E1FE9-8933-423B-A261-7A9BB7EE9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506" y="1932041"/>
                <a:ext cx="11331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E62BC5D-BCFE-48F8-B627-01FB6A9EF348}"/>
                  </a:ext>
                </a:extLst>
              </p:cNvPr>
              <p:cNvSpPr txBox="1"/>
              <p:nvPr/>
            </p:nvSpPr>
            <p:spPr>
              <a:xfrm>
                <a:off x="6249505" y="3048044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E62BC5D-BCFE-48F8-B627-01FB6A9EF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505" y="3048044"/>
                <a:ext cx="113319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1A67674-C65E-4B47-987A-575525FD4627}"/>
                  </a:ext>
                </a:extLst>
              </p:cNvPr>
              <p:cNvSpPr txBox="1"/>
              <p:nvPr/>
            </p:nvSpPr>
            <p:spPr>
              <a:xfrm>
                <a:off x="6298997" y="4164048"/>
                <a:ext cx="1133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1A67674-C65E-4B47-987A-575525FD4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997" y="4164048"/>
                <a:ext cx="113319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6432017" y="5865172"/>
            <a:ext cx="5841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: Y change by </a:t>
            </a:r>
            <a:r>
              <a:rPr lang="en-US" sz="2400" b="1" dirty="0" smtClean="0">
                <a:solidFill>
                  <a:schemeClr val="accent2"/>
                </a:solidFill>
              </a:rPr>
              <a:t>multiplying </a:t>
            </a:r>
            <a:r>
              <a:rPr lang="en-US" sz="2400" b="1" dirty="0">
                <a:solidFill>
                  <a:schemeClr val="accent2"/>
                </a:solidFill>
              </a:rPr>
              <a:t>a constant number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6428006" y="6319905"/>
            <a:ext cx="5409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: Y change by </a:t>
            </a:r>
            <a:r>
              <a:rPr lang="en-US" sz="2400" b="1" dirty="0" smtClean="0">
                <a:solidFill>
                  <a:schemeClr val="accent2"/>
                </a:solidFill>
              </a:rPr>
              <a:t>dividing </a:t>
            </a:r>
            <a:r>
              <a:rPr lang="en-US" sz="2400" b="1" dirty="0">
                <a:solidFill>
                  <a:schemeClr val="accent2"/>
                </a:solidFill>
              </a:rPr>
              <a:t>a constant number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6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9" grpId="0"/>
      <p:bldP spid="20" grpId="0"/>
      <p:bldP spid="21" grpId="0"/>
      <p:bldP spid="3" grpId="0"/>
      <p:bldP spid="36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1DD0-D074-4956-B075-0CB1BDB7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Why are these </a:t>
            </a:r>
            <a:r>
              <a:rPr lang="en-US" sz="5400" b="1" dirty="0">
                <a:solidFill>
                  <a:srgbClr val="FF0000"/>
                </a:solidFill>
              </a:rPr>
              <a:t>NOT </a:t>
            </a:r>
            <a:r>
              <a:rPr lang="en-US" sz="5400" b="1" dirty="0"/>
              <a:t>exponential?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C36323-D317-4831-A88C-EC6847A3B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356420"/>
              </p:ext>
            </p:extLst>
          </p:nvPr>
        </p:nvGraphicFramePr>
        <p:xfrm>
          <a:off x="1319463" y="1439324"/>
          <a:ext cx="264293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69">
                  <a:extLst>
                    <a:ext uri="{9D8B030D-6E8A-4147-A177-3AD203B41FA5}">
                      <a16:colId xmlns:a16="http://schemas.microsoft.com/office/drawing/2014/main" val="212004640"/>
                    </a:ext>
                  </a:extLst>
                </a:gridCol>
                <a:gridCol w="1321469">
                  <a:extLst>
                    <a:ext uri="{9D8B030D-6E8A-4147-A177-3AD203B41FA5}">
                      <a16:colId xmlns:a16="http://schemas.microsoft.com/office/drawing/2014/main" val="3958994292"/>
                    </a:ext>
                  </a:extLst>
                </a:gridCol>
              </a:tblGrid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024848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4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2354319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9172713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16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9562835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32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70125"/>
                  </a:ext>
                </a:extLst>
              </a:tr>
            </a:tbl>
          </a:graphicData>
        </a:graphic>
      </p:graphicFrame>
      <p:sp>
        <p:nvSpPr>
          <p:cNvPr id="5" name="Arrow: Circular 4">
            <a:extLst>
              <a:ext uri="{FF2B5EF4-FFF2-40B4-BE49-F238E27FC236}">
                <a16:creationId xmlns:a16="http://schemas.microsoft.com/office/drawing/2014/main" id="{AF3FF4EB-FAA5-4B7E-A3C4-F11E59D28BE2}"/>
              </a:ext>
            </a:extLst>
          </p:cNvPr>
          <p:cNvSpPr/>
          <p:nvPr/>
        </p:nvSpPr>
        <p:spPr>
          <a:xfrm rot="5600389">
            <a:off x="3137769" y="2674704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ircular 6">
            <a:extLst>
              <a:ext uri="{FF2B5EF4-FFF2-40B4-BE49-F238E27FC236}">
                <a16:creationId xmlns:a16="http://schemas.microsoft.com/office/drawing/2014/main" id="{027A8347-B5D7-4CA7-A705-8B393CED6B72}"/>
              </a:ext>
            </a:extLst>
          </p:cNvPr>
          <p:cNvSpPr/>
          <p:nvPr/>
        </p:nvSpPr>
        <p:spPr>
          <a:xfrm rot="5600389">
            <a:off x="3149368" y="3670984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ircular 7">
            <a:extLst>
              <a:ext uri="{FF2B5EF4-FFF2-40B4-BE49-F238E27FC236}">
                <a16:creationId xmlns:a16="http://schemas.microsoft.com/office/drawing/2014/main" id="{CFBDAF75-DFBD-4DDF-BE7F-1B8EEB4940DC}"/>
              </a:ext>
            </a:extLst>
          </p:cNvPr>
          <p:cNvSpPr/>
          <p:nvPr/>
        </p:nvSpPr>
        <p:spPr>
          <a:xfrm rot="5600389">
            <a:off x="3149368" y="4730058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DC6E1A-3477-4151-AECA-D5A993B87031}"/>
                  </a:ext>
                </a:extLst>
              </p:cNvPr>
              <p:cNvSpPr txBox="1"/>
              <p:nvPr/>
            </p:nvSpPr>
            <p:spPr>
              <a:xfrm>
                <a:off x="4337158" y="2745503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6000" b="1" dirty="0">
                    <a:solidFill>
                      <a:schemeClr val="accent2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DC6E1A-3477-4151-AECA-D5A993B87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158" y="2745503"/>
                <a:ext cx="1133199" cy="1015663"/>
              </a:xfrm>
              <a:prstGeom prst="rect">
                <a:avLst/>
              </a:prstGeom>
              <a:blipFill>
                <a:blip r:embed="rId2"/>
                <a:stretch>
                  <a:fillRect t="-17964" r="-30645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90DD45-F3AD-48F3-9331-A1B2EA8DE03E}"/>
                  </a:ext>
                </a:extLst>
              </p:cNvPr>
              <p:cNvSpPr txBox="1"/>
              <p:nvPr/>
            </p:nvSpPr>
            <p:spPr>
              <a:xfrm>
                <a:off x="4337157" y="3861506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6000" b="1" dirty="0">
                    <a:solidFill>
                      <a:schemeClr val="accent2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90DD45-F3AD-48F3-9331-A1B2EA8DE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157" y="3861506"/>
                <a:ext cx="1133199" cy="1015663"/>
              </a:xfrm>
              <a:prstGeom prst="rect">
                <a:avLst/>
              </a:prstGeom>
              <a:blipFill>
                <a:blip r:embed="rId3"/>
                <a:stretch>
                  <a:fillRect t="-17964" r="-30645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4F5F22-235C-4C5D-BBDA-4C81B195DB43}"/>
                  </a:ext>
                </a:extLst>
              </p:cNvPr>
              <p:cNvSpPr txBox="1"/>
              <p:nvPr/>
            </p:nvSpPr>
            <p:spPr>
              <a:xfrm>
                <a:off x="4386649" y="4977510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6000" b="1" dirty="0">
                    <a:solidFill>
                      <a:schemeClr val="accent2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4F5F22-235C-4C5D-BBDA-4C81B195D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49" y="4977510"/>
                <a:ext cx="1133199" cy="1015663"/>
              </a:xfrm>
              <a:prstGeom prst="rect">
                <a:avLst/>
              </a:prstGeom>
              <a:blipFill>
                <a:blip r:embed="rId4"/>
                <a:stretch>
                  <a:fillRect t="-18675" r="-30811" b="-40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170CE3E-0B91-437F-B241-F17E2F88FA94}"/>
              </a:ext>
            </a:extLst>
          </p:cNvPr>
          <p:cNvSpPr txBox="1"/>
          <p:nvPr/>
        </p:nvSpPr>
        <p:spPr>
          <a:xfrm>
            <a:off x="-20498" y="5973790"/>
            <a:ext cx="5322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Change in X </a:t>
            </a:r>
            <a:r>
              <a:rPr lang="en-US" sz="3200" b="1" dirty="0">
                <a:solidFill>
                  <a:srgbClr val="FF0000"/>
                </a:solidFill>
              </a:rPr>
              <a:t>is not </a:t>
            </a:r>
            <a:r>
              <a:rPr lang="en-US" sz="3200" b="1" dirty="0" smtClean="0">
                <a:solidFill>
                  <a:srgbClr val="FF0000"/>
                </a:solidFill>
              </a:rPr>
              <a:t>constant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9C0B38D9-785F-4062-AD52-B1D1C786D586}"/>
              </a:ext>
            </a:extLst>
          </p:cNvPr>
          <p:cNvSpPr/>
          <p:nvPr/>
        </p:nvSpPr>
        <p:spPr>
          <a:xfrm rot="15999611" flipH="1">
            <a:off x="1095496" y="251620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2885AA5F-439C-4FD0-9026-CA34A93D7004}"/>
              </a:ext>
            </a:extLst>
          </p:cNvPr>
          <p:cNvSpPr/>
          <p:nvPr/>
        </p:nvSpPr>
        <p:spPr>
          <a:xfrm rot="15999611" flipH="1">
            <a:off x="1107095" y="351248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2E358B03-4970-41A4-914C-72C414BCEF83}"/>
              </a:ext>
            </a:extLst>
          </p:cNvPr>
          <p:cNvSpPr/>
          <p:nvPr/>
        </p:nvSpPr>
        <p:spPr>
          <a:xfrm rot="15999611" flipH="1">
            <a:off x="1107095" y="4571555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7E1FE9-8933-423B-A261-7A9BB7EE90EA}"/>
              </a:ext>
            </a:extLst>
          </p:cNvPr>
          <p:cNvSpPr txBox="1"/>
          <p:nvPr/>
        </p:nvSpPr>
        <p:spPr>
          <a:xfrm>
            <a:off x="145177" y="2635471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62BC5D-BCFE-48F8-B627-01FB6A9EF348}"/>
              </a:ext>
            </a:extLst>
          </p:cNvPr>
          <p:cNvSpPr txBox="1"/>
          <p:nvPr/>
        </p:nvSpPr>
        <p:spPr>
          <a:xfrm>
            <a:off x="145176" y="3751474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A67674-C65E-4B47-987A-575525FD4627}"/>
              </a:ext>
            </a:extLst>
          </p:cNvPr>
          <p:cNvSpPr txBox="1"/>
          <p:nvPr/>
        </p:nvSpPr>
        <p:spPr>
          <a:xfrm>
            <a:off x="194668" y="4867478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+4</a:t>
            </a:r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2F54CEF7-D8E5-4DC1-9244-544D5AE00D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30969"/>
              </p:ext>
            </p:extLst>
          </p:nvPr>
        </p:nvGraphicFramePr>
        <p:xfrm>
          <a:off x="7676538" y="1439324"/>
          <a:ext cx="264293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69">
                  <a:extLst>
                    <a:ext uri="{9D8B030D-6E8A-4147-A177-3AD203B41FA5}">
                      <a16:colId xmlns:a16="http://schemas.microsoft.com/office/drawing/2014/main" val="212004640"/>
                    </a:ext>
                  </a:extLst>
                </a:gridCol>
                <a:gridCol w="1321469">
                  <a:extLst>
                    <a:ext uri="{9D8B030D-6E8A-4147-A177-3AD203B41FA5}">
                      <a16:colId xmlns:a16="http://schemas.microsoft.com/office/drawing/2014/main" val="3958994292"/>
                    </a:ext>
                  </a:extLst>
                </a:gridCol>
              </a:tblGrid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024848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2354319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4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9172713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12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9562835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48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70125"/>
                  </a:ext>
                </a:extLst>
              </a:tr>
            </a:tbl>
          </a:graphicData>
        </a:graphic>
      </p:graphicFrame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C551B249-E0B7-483D-A095-D44BA9ABED97}"/>
              </a:ext>
            </a:extLst>
          </p:cNvPr>
          <p:cNvSpPr/>
          <p:nvPr/>
        </p:nvSpPr>
        <p:spPr>
          <a:xfrm rot="5600389">
            <a:off x="9494844" y="2674704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ircular 23">
            <a:extLst>
              <a:ext uri="{FF2B5EF4-FFF2-40B4-BE49-F238E27FC236}">
                <a16:creationId xmlns:a16="http://schemas.microsoft.com/office/drawing/2014/main" id="{88337C76-68C2-4504-A8CB-3194274A8785}"/>
              </a:ext>
            </a:extLst>
          </p:cNvPr>
          <p:cNvSpPr/>
          <p:nvPr/>
        </p:nvSpPr>
        <p:spPr>
          <a:xfrm rot="5600389">
            <a:off x="9506443" y="3670984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Circular 24">
            <a:extLst>
              <a:ext uri="{FF2B5EF4-FFF2-40B4-BE49-F238E27FC236}">
                <a16:creationId xmlns:a16="http://schemas.microsoft.com/office/drawing/2014/main" id="{EF04DBF9-B797-4E49-B917-156024F2140E}"/>
              </a:ext>
            </a:extLst>
          </p:cNvPr>
          <p:cNvSpPr/>
          <p:nvPr/>
        </p:nvSpPr>
        <p:spPr>
          <a:xfrm rot="5600389">
            <a:off x="9506443" y="4730058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DF70EFA-BB62-4371-B2AD-2A76146E1A5E}"/>
                  </a:ext>
                </a:extLst>
              </p:cNvPr>
              <p:cNvSpPr txBox="1"/>
              <p:nvPr/>
            </p:nvSpPr>
            <p:spPr>
              <a:xfrm>
                <a:off x="10694233" y="2745503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6000" b="1" dirty="0">
                    <a:solidFill>
                      <a:schemeClr val="accent2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DF70EFA-BB62-4371-B2AD-2A76146E1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233" y="2745503"/>
                <a:ext cx="1133199" cy="1015663"/>
              </a:xfrm>
              <a:prstGeom prst="rect">
                <a:avLst/>
              </a:prstGeom>
              <a:blipFill>
                <a:blip r:embed="rId5"/>
                <a:stretch>
                  <a:fillRect t="-17964" r="-30645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FED011-8A96-4432-9586-72F22258531E}"/>
                  </a:ext>
                </a:extLst>
              </p:cNvPr>
              <p:cNvSpPr txBox="1"/>
              <p:nvPr/>
            </p:nvSpPr>
            <p:spPr>
              <a:xfrm>
                <a:off x="10694232" y="3861506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6000" b="1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60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FED011-8A96-4432-9586-72F222585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232" y="3861506"/>
                <a:ext cx="1133199" cy="1015663"/>
              </a:xfrm>
              <a:prstGeom prst="rect">
                <a:avLst/>
              </a:prstGeom>
              <a:blipFill>
                <a:blip r:embed="rId6"/>
                <a:stretch>
                  <a:fillRect r="-5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EA72AC7-9BEE-4FC9-9958-07ECD9415935}"/>
                  </a:ext>
                </a:extLst>
              </p:cNvPr>
              <p:cNvSpPr txBox="1"/>
              <p:nvPr/>
            </p:nvSpPr>
            <p:spPr>
              <a:xfrm>
                <a:off x="10743724" y="4977510"/>
                <a:ext cx="11331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6000" b="1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60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EA72AC7-9BEE-4FC9-9958-07ECD9415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3724" y="4977510"/>
                <a:ext cx="1133199" cy="1015663"/>
              </a:xfrm>
              <a:prstGeom prst="rect">
                <a:avLst/>
              </a:prstGeom>
              <a:blipFill>
                <a:blip r:embed="rId7"/>
                <a:stretch>
                  <a:fillRect r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4F8A0805-296E-48F5-B1A2-E8F29BDAFC97}"/>
              </a:ext>
            </a:extLst>
          </p:cNvPr>
          <p:cNvSpPr txBox="1"/>
          <p:nvPr/>
        </p:nvSpPr>
        <p:spPr>
          <a:xfrm>
            <a:off x="6672154" y="5993173"/>
            <a:ext cx="473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Change in </a:t>
            </a:r>
            <a:r>
              <a:rPr lang="en-US" sz="3200" b="1" dirty="0" smtClean="0">
                <a:solidFill>
                  <a:srgbClr val="FF0000"/>
                </a:solidFill>
              </a:rPr>
              <a:t>Y </a:t>
            </a:r>
            <a:r>
              <a:rPr lang="en-US" sz="3200" b="1" dirty="0">
                <a:solidFill>
                  <a:srgbClr val="FF0000"/>
                </a:solidFill>
              </a:rPr>
              <a:t>is not constant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Arrow: Circular 29">
            <a:extLst>
              <a:ext uri="{FF2B5EF4-FFF2-40B4-BE49-F238E27FC236}">
                <a16:creationId xmlns:a16="http://schemas.microsoft.com/office/drawing/2014/main" id="{E39B962F-2216-4A1D-A2F5-92665270B16A}"/>
              </a:ext>
            </a:extLst>
          </p:cNvPr>
          <p:cNvSpPr/>
          <p:nvPr/>
        </p:nvSpPr>
        <p:spPr>
          <a:xfrm rot="15999611" flipH="1">
            <a:off x="7452571" y="251620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Arrow: Circular 30">
            <a:extLst>
              <a:ext uri="{FF2B5EF4-FFF2-40B4-BE49-F238E27FC236}">
                <a16:creationId xmlns:a16="http://schemas.microsoft.com/office/drawing/2014/main" id="{2F328517-D3E1-4877-BE98-BB582BEDCCF9}"/>
              </a:ext>
            </a:extLst>
          </p:cNvPr>
          <p:cNvSpPr/>
          <p:nvPr/>
        </p:nvSpPr>
        <p:spPr>
          <a:xfrm rot="15999611" flipH="1">
            <a:off x="7464170" y="3512481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Circular 31">
            <a:extLst>
              <a:ext uri="{FF2B5EF4-FFF2-40B4-BE49-F238E27FC236}">
                <a16:creationId xmlns:a16="http://schemas.microsoft.com/office/drawing/2014/main" id="{CDA151C8-3174-4C85-B737-6D741BA455DE}"/>
              </a:ext>
            </a:extLst>
          </p:cNvPr>
          <p:cNvSpPr/>
          <p:nvPr/>
        </p:nvSpPr>
        <p:spPr>
          <a:xfrm rot="15999611" flipH="1">
            <a:off x="7464170" y="4571555"/>
            <a:ext cx="1078832" cy="1335147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FEC410-1D4D-4747-9EE3-175FB0CC854D}"/>
              </a:ext>
            </a:extLst>
          </p:cNvPr>
          <p:cNvSpPr txBox="1"/>
          <p:nvPr/>
        </p:nvSpPr>
        <p:spPr>
          <a:xfrm>
            <a:off x="6502252" y="2635471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006792-77BB-4EEC-B48F-BDEC81C1436E}"/>
              </a:ext>
            </a:extLst>
          </p:cNvPr>
          <p:cNvSpPr txBox="1"/>
          <p:nvPr/>
        </p:nvSpPr>
        <p:spPr>
          <a:xfrm>
            <a:off x="6502251" y="3751474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AB95A1-168D-4026-B588-8B81B8BE18EE}"/>
              </a:ext>
            </a:extLst>
          </p:cNvPr>
          <p:cNvSpPr txBox="1"/>
          <p:nvPr/>
        </p:nvSpPr>
        <p:spPr>
          <a:xfrm>
            <a:off x="6551743" y="4867478"/>
            <a:ext cx="1133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2803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9B59-F193-4B5A-A387-9D582022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III. I can simplify an exponential equations using order of operations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07DC742-9D8D-4C80-B131-76C92A052665}"/>
                  </a:ext>
                </a:extLst>
              </p:cNvPr>
              <p:cNvSpPr/>
              <p:nvPr/>
            </p:nvSpPr>
            <p:spPr>
              <a:xfrm>
                <a:off x="7582747" y="1526623"/>
                <a:ext cx="325922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07DC742-9D8D-4C80-B131-76C92A0526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747" y="1526623"/>
                <a:ext cx="325922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0C9501B-259C-46D1-A115-12E4B5F03FE3}"/>
                  </a:ext>
                </a:extLst>
              </p:cNvPr>
              <p:cNvSpPr/>
              <p:nvPr/>
            </p:nvSpPr>
            <p:spPr>
              <a:xfrm>
                <a:off x="10756392" y="1500145"/>
                <a:ext cx="12954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0C9501B-259C-46D1-A115-12E4B5F03F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392" y="1500145"/>
                <a:ext cx="12954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E391F89-A2A4-4F4D-88C5-08ADA2708D6C}"/>
                  </a:ext>
                </a:extLst>
              </p:cNvPr>
              <p:cNvSpPr/>
              <p:nvPr/>
            </p:nvSpPr>
            <p:spPr>
              <a:xfrm>
                <a:off x="7534064" y="3591057"/>
                <a:ext cx="26390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2(125)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E391F89-A2A4-4F4D-88C5-08ADA2708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064" y="3591057"/>
                <a:ext cx="263908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F6931DA-0D82-4263-8CB5-20A18DEC2045}"/>
                  </a:ext>
                </a:extLst>
              </p:cNvPr>
              <p:cNvSpPr/>
              <p:nvPr/>
            </p:nvSpPr>
            <p:spPr>
              <a:xfrm>
                <a:off x="7475508" y="4259680"/>
                <a:ext cx="20298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250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F6931DA-0D82-4263-8CB5-20A18DEC20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508" y="4259680"/>
                <a:ext cx="20298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AFF17FC-0515-4BEC-B09E-443C471558D6}"/>
                  </a:ext>
                </a:extLst>
              </p:cNvPr>
              <p:cNvSpPr/>
              <p:nvPr/>
            </p:nvSpPr>
            <p:spPr>
              <a:xfrm>
                <a:off x="7582747" y="2922434"/>
                <a:ext cx="35982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 (5)(5)(5)</m:t>
                      </m:r>
                    </m:oMath>
                  </m:oMathPara>
                </a14:m>
                <a:endParaRPr lang="en-US" sz="36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AFF17FC-0515-4BEC-B09E-443C471558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747" y="2922434"/>
                <a:ext cx="359823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DD2EC9-B44A-44F8-BD2A-6C3E6BC01BC2}"/>
                  </a:ext>
                </a:extLst>
              </p:cNvPr>
              <p:cNvSpPr/>
              <p:nvPr/>
            </p:nvSpPr>
            <p:spPr>
              <a:xfrm>
                <a:off x="7534064" y="2220986"/>
                <a:ext cx="245119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DD2EC9-B44A-44F8-BD2A-6C3E6BC01B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064" y="2220986"/>
                <a:ext cx="2451192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6FFFAD-D440-4A9D-8EA5-2225D5FAD673}"/>
                  </a:ext>
                </a:extLst>
              </p:cNvPr>
              <p:cNvSpPr/>
              <p:nvPr/>
            </p:nvSpPr>
            <p:spPr>
              <a:xfrm>
                <a:off x="7534064" y="5354881"/>
                <a:ext cx="20298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(3, 250)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6FFFAD-D440-4A9D-8EA5-2225D5FAD6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064" y="5354881"/>
                <a:ext cx="202987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3711EC2-9EA8-4652-A6FE-CE67639E16F7}"/>
                  </a:ext>
                </a:extLst>
              </p:cNvPr>
              <p:cNvSpPr/>
              <p:nvPr/>
            </p:nvSpPr>
            <p:spPr>
              <a:xfrm>
                <a:off x="363383" y="1450466"/>
                <a:ext cx="3259229" cy="12559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3711EC2-9EA8-4652-A6FE-CE67639E1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83" y="1450466"/>
                <a:ext cx="3259229" cy="12559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D3B3AB8-2D72-4BE0-9C9E-C0F7DB63CBF9}"/>
                  </a:ext>
                </a:extLst>
              </p:cNvPr>
              <p:cNvSpPr/>
              <p:nvPr/>
            </p:nvSpPr>
            <p:spPr>
              <a:xfrm>
                <a:off x="3537028" y="1423988"/>
                <a:ext cx="12954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D3B3AB8-2D72-4BE0-9C9E-C0F7DB63CB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028" y="1423988"/>
                <a:ext cx="1295401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B71707F-C861-47B7-A7BB-D2518D9ED9E2}"/>
                  </a:ext>
                </a:extLst>
              </p:cNvPr>
              <p:cNvSpPr/>
              <p:nvPr/>
            </p:nvSpPr>
            <p:spPr>
              <a:xfrm>
                <a:off x="523347" y="5160433"/>
                <a:ext cx="2639080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B71707F-C861-47B7-A7BB-D2518D9ED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47" y="5160433"/>
                <a:ext cx="2639080" cy="11988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7AF4D98-C68E-42E9-8EDF-BE41EE1CD6B0}"/>
                  </a:ext>
                </a:extLst>
              </p:cNvPr>
              <p:cNvSpPr/>
              <p:nvPr/>
            </p:nvSpPr>
            <p:spPr>
              <a:xfrm>
                <a:off x="4024361" y="2934809"/>
                <a:ext cx="202987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7AF4D98-C68E-42E9-8EDF-BE41EE1CD6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361" y="2934809"/>
                <a:ext cx="2029879" cy="10143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7C19E63-BA6A-4354-BE89-B215AC8F0EDD}"/>
                  </a:ext>
                </a:extLst>
              </p:cNvPr>
              <p:cNvSpPr/>
              <p:nvPr/>
            </p:nvSpPr>
            <p:spPr>
              <a:xfrm>
                <a:off x="579765" y="4032014"/>
                <a:ext cx="359823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=3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7C19E63-BA6A-4354-BE89-B215AC8F0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65" y="4032014"/>
                <a:ext cx="3598238" cy="11988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78D1800-BA53-4F7B-848E-388E6F335682}"/>
                  </a:ext>
                </a:extLst>
              </p:cNvPr>
              <p:cNvSpPr/>
              <p:nvPr/>
            </p:nvSpPr>
            <p:spPr>
              <a:xfrm>
                <a:off x="363383" y="2706451"/>
                <a:ext cx="2451192" cy="1296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78D1800-BA53-4F7B-848E-388E6F335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83" y="2706451"/>
                <a:ext cx="2451192" cy="12960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83D581-91B1-49CF-A5E1-B59D24510BDB}"/>
                  </a:ext>
                </a:extLst>
              </p:cNvPr>
              <p:cNvSpPr/>
              <p:nvPr/>
            </p:nvSpPr>
            <p:spPr>
              <a:xfrm>
                <a:off x="4215529" y="5802069"/>
                <a:ext cx="20298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(2,.75)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83D581-91B1-49CF-A5E1-B59D24510B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29" y="5802069"/>
                <a:ext cx="2029879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345971F-41A9-4D10-B69A-45F2D16439DC}"/>
                  </a:ext>
                </a:extLst>
              </p:cNvPr>
              <p:cNvSpPr/>
              <p:nvPr/>
            </p:nvSpPr>
            <p:spPr>
              <a:xfrm>
                <a:off x="4024360" y="4079566"/>
                <a:ext cx="20298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.75</m:t>
                      </m:r>
                    </m:oMath>
                  </m:oMathPara>
                </a14:m>
                <a:endParaRPr lang="en-US" sz="3200" b="0" i="0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345971F-41A9-4D10-B69A-45F2D1643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360" y="4079566"/>
                <a:ext cx="2029879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0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1" grpId="0"/>
      <p:bldP spid="14" grpId="0"/>
      <p:bldP spid="15" grpId="0"/>
      <p:bldP spid="1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25BD-FDED-4DFE-888C-EF131B8C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Definition of Exponential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0E02-2182-4D9B-B658-3D9968A3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non-linear function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X changes </a:t>
            </a:r>
            <a:r>
              <a:rPr lang="en-US" sz="3600" dirty="0"/>
              <a:t> at a constant </a:t>
            </a:r>
            <a:r>
              <a:rPr lang="en-US" sz="3600" b="1" dirty="0"/>
              <a:t>rate (addition/ subtraction)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Y changes </a:t>
            </a:r>
            <a:r>
              <a:rPr lang="en-US" sz="3600" dirty="0"/>
              <a:t>at a constant </a:t>
            </a:r>
            <a:r>
              <a:rPr lang="en-US" sz="3600" b="1" dirty="0"/>
              <a:t>factor (multiplication/division)</a:t>
            </a:r>
          </a:p>
        </p:txBody>
      </p:sp>
    </p:spTree>
    <p:extLst>
      <p:ext uri="{BB962C8B-B14F-4D97-AF65-F5344CB8AC3E}">
        <p14:creationId xmlns:p14="http://schemas.microsoft.com/office/powerpoint/2010/main" val="39365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326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Office Theme</vt:lpstr>
      <vt:lpstr>Lesson 1: What are Exponentials?</vt:lpstr>
      <vt:lpstr>I. I am able to identify the characteristics of an exponential graph</vt:lpstr>
      <vt:lpstr>II. I can tell if a set of data points (t-table) is exponential or not</vt:lpstr>
      <vt:lpstr>Why are these NOT exponential?</vt:lpstr>
      <vt:lpstr>III. I can simplify an exponential equations using order of operations</vt:lpstr>
      <vt:lpstr>Definition of Exponential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What are Exponentials?</dc:title>
  <dc:creator>Melinda Grant</dc:creator>
  <cp:lastModifiedBy>Melinda Grant</cp:lastModifiedBy>
  <cp:revision>15</cp:revision>
  <dcterms:created xsi:type="dcterms:W3CDTF">2018-04-01T21:14:10Z</dcterms:created>
  <dcterms:modified xsi:type="dcterms:W3CDTF">2018-04-12T20:04:36Z</dcterms:modified>
</cp:coreProperties>
</file>